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9"/>
  </p:notesMasterIdLst>
  <p:sldIdLst>
    <p:sldId id="256" r:id="rId2"/>
    <p:sldId id="323" r:id="rId3"/>
    <p:sldId id="324" r:id="rId4"/>
    <p:sldId id="325" r:id="rId5"/>
    <p:sldId id="326" r:id="rId6"/>
    <p:sldId id="327" r:id="rId7"/>
    <p:sldId id="329" r:id="rId8"/>
    <p:sldId id="328" r:id="rId9"/>
    <p:sldId id="330" r:id="rId10"/>
    <p:sldId id="331" r:id="rId11"/>
    <p:sldId id="332" r:id="rId12"/>
    <p:sldId id="333" r:id="rId13"/>
    <p:sldId id="338" r:id="rId14"/>
    <p:sldId id="334" r:id="rId15"/>
    <p:sldId id="335" r:id="rId16"/>
    <p:sldId id="336" r:id="rId17"/>
    <p:sldId id="337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5" autoAdjust="0"/>
    <p:restoredTop sz="93715" autoAdjust="0"/>
  </p:normalViewPr>
  <p:slideViewPr>
    <p:cSldViewPr>
      <p:cViewPr varScale="1">
        <p:scale>
          <a:sx n="78" d="100"/>
          <a:sy n="78" d="100"/>
        </p:scale>
        <p:origin x="51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2022/5/23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4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11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solidFill>
                  <a:srgbClr val="011893"/>
                </a:solidFill>
              </a:rPr>
              <a:t>GNU Make</a:t>
            </a:r>
            <a:r>
              <a:rPr lang="ja-JP" altLang="en-US" sz="3200" dirty="0">
                <a:solidFill>
                  <a:srgbClr val="011893"/>
                </a:solidFill>
              </a:rPr>
              <a:t>の使い方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131840" y="4365104"/>
            <a:ext cx="2813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2021/5/13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9512" y="594928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ハンズオン用リポジトリ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179512" y="6309320"/>
            <a:ext cx="4506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https://github.com/kaityo256/make_tutorial</a:t>
            </a:r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0296862-F35A-2A42-B567-BD66311B00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C546874-3607-C049-A4B2-386D43B2AB0F}"/>
              </a:ext>
            </a:extLst>
          </p:cNvPr>
          <p:cNvSpPr txBox="1"/>
          <p:nvPr/>
        </p:nvSpPr>
        <p:spPr>
          <a:xfrm>
            <a:off x="251520" y="1124744"/>
            <a:ext cx="435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以下の</a:t>
            </a:r>
            <a:r>
              <a:rPr kumimoji="1" lang="en-US" altLang="ja-JP" sz="2400"/>
              <a:t>3</a:t>
            </a:r>
            <a:r>
              <a:rPr kumimoji="1" lang="ja-JP" altLang="en-US" sz="2400"/>
              <a:t>つのファイルを考える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2E97299-73EB-3944-807C-D34102F8F85B}"/>
              </a:ext>
            </a:extLst>
          </p:cNvPr>
          <p:cNvSpPr/>
          <p:nvPr/>
        </p:nvSpPr>
        <p:spPr>
          <a:xfrm>
            <a:off x="251520" y="3140968"/>
            <a:ext cx="3960440" cy="25545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param.hpp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cstdio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show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  printf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main: N is </a:t>
            </a:r>
            <a:r>
              <a:rPr lang="en" altLang="ja-JP" sz="1600" b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%d\n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N);</a:t>
            </a:r>
          </a:p>
          <a:p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  show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77D7D19-C52D-A54B-AC9B-6A249D66A74F}"/>
              </a:ext>
            </a:extLst>
          </p:cNvPr>
          <p:cNvSpPr/>
          <p:nvPr/>
        </p:nvSpPr>
        <p:spPr>
          <a:xfrm>
            <a:off x="251519" y="2204864"/>
            <a:ext cx="2282997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" altLang="ja-JP" sz="16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25947D-2872-524C-A52A-DF457C8FC7BE}"/>
              </a:ext>
            </a:extLst>
          </p:cNvPr>
          <p:cNvSpPr/>
          <p:nvPr/>
        </p:nvSpPr>
        <p:spPr>
          <a:xfrm>
            <a:off x="4788023" y="3140968"/>
            <a:ext cx="3798789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param.hpp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cstdio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show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  printf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sub: N is </a:t>
            </a:r>
            <a:r>
              <a:rPr lang="en" altLang="ja-JP" sz="1600" b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%d\n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,N);</a:t>
            </a:r>
          </a:p>
          <a:p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37B7CED-48B0-BD4F-816C-7ACA6D24A2D8}"/>
              </a:ext>
            </a:extLst>
          </p:cNvPr>
          <p:cNvSpPr txBox="1"/>
          <p:nvPr/>
        </p:nvSpPr>
        <p:spPr>
          <a:xfrm>
            <a:off x="179511" y="184482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param.hpp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959ACC4-11BE-D449-88C3-F19E0E58863B}"/>
              </a:ext>
            </a:extLst>
          </p:cNvPr>
          <p:cNvSpPr txBox="1"/>
          <p:nvPr/>
        </p:nvSpPr>
        <p:spPr>
          <a:xfrm>
            <a:off x="210819" y="270892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main.cpp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77FE13-AB36-204D-A962-EECD1A42E572}"/>
              </a:ext>
            </a:extLst>
          </p:cNvPr>
          <p:cNvSpPr txBox="1"/>
          <p:nvPr/>
        </p:nvSpPr>
        <p:spPr>
          <a:xfrm>
            <a:off x="4788023" y="270892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sub.cpp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99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8A3BE6E-A75B-A943-9632-592A53C468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45B02C-910F-1343-B653-B3DE136F0F2F}"/>
              </a:ext>
            </a:extLst>
          </p:cNvPr>
          <p:cNvSpPr txBox="1"/>
          <p:nvPr/>
        </p:nvSpPr>
        <p:spPr>
          <a:xfrm>
            <a:off x="251520" y="105273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ビルド方法</a:t>
            </a:r>
            <a:endParaRPr kumimoji="1" lang="ja-JP" altLang="en-US" sz="32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1F7B38-3DCD-BD4E-A456-AB638B1F3294}"/>
              </a:ext>
            </a:extLst>
          </p:cNvPr>
          <p:cNvSpPr/>
          <p:nvPr/>
        </p:nvSpPr>
        <p:spPr>
          <a:xfrm>
            <a:off x="755576" y="170080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main.cpp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sub.cpp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602EA77-7249-7C41-8606-730A2A7FB1C1}"/>
              </a:ext>
            </a:extLst>
          </p:cNvPr>
          <p:cNvSpPr txBox="1"/>
          <p:nvPr/>
        </p:nvSpPr>
        <p:spPr>
          <a:xfrm>
            <a:off x="251520" y="33569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依存関係</a:t>
            </a:r>
            <a:endParaRPr kumimoji="1" lang="ja-JP" altLang="en-US" sz="32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1E2173D-AD54-2241-B786-03F5766D5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945732"/>
            <a:ext cx="608259" cy="7109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343A3A-0FDB-E542-AC7A-86618A335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4383920"/>
            <a:ext cx="576064" cy="67332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220433B-272F-874D-95A4-70820FEE730E}"/>
              </a:ext>
            </a:extLst>
          </p:cNvPr>
          <p:cNvSpPr txBox="1"/>
          <p:nvPr/>
        </p:nvSpPr>
        <p:spPr>
          <a:xfrm>
            <a:off x="395536" y="458112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param.hpp</a:t>
            </a:r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071F5C3-6B1F-F342-B289-BD331D818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365104"/>
            <a:ext cx="608259" cy="71095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FE1D365-5E90-F54B-805F-1316737DC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5589240"/>
            <a:ext cx="608259" cy="71095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FAD329-00C9-2645-8121-2F5F8D72711D}"/>
              </a:ext>
            </a:extLst>
          </p:cNvPr>
          <p:cNvSpPr txBox="1"/>
          <p:nvPr/>
        </p:nvSpPr>
        <p:spPr>
          <a:xfrm>
            <a:off x="2411760" y="400506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main.cpp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F3ABDA1-625D-BA4D-87DD-0932AF511C10}"/>
              </a:ext>
            </a:extLst>
          </p:cNvPr>
          <p:cNvSpPr txBox="1"/>
          <p:nvPr/>
        </p:nvSpPr>
        <p:spPr>
          <a:xfrm>
            <a:off x="2411760" y="52292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sub.cpp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A9B8E84-4339-5049-BF40-453E19EDBE1C}"/>
              </a:ext>
            </a:extLst>
          </p:cNvPr>
          <p:cNvSpPr txBox="1"/>
          <p:nvPr/>
        </p:nvSpPr>
        <p:spPr>
          <a:xfrm>
            <a:off x="4067944" y="40050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main.o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FF6E0F1-21FA-8544-9B7A-1FB45A6257FD}"/>
              </a:ext>
            </a:extLst>
          </p:cNvPr>
          <p:cNvSpPr txBox="1"/>
          <p:nvPr/>
        </p:nvSpPr>
        <p:spPr>
          <a:xfrm>
            <a:off x="4067944" y="52292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sub.o</a:t>
            </a:r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65662B06-7FF2-C340-9286-F634710C5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5608056"/>
            <a:ext cx="576064" cy="673321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E9EE6E1-1140-D64E-9D3B-4269A4BF252D}"/>
              </a:ext>
            </a:extLst>
          </p:cNvPr>
          <p:cNvSpPr txBox="1"/>
          <p:nvPr/>
        </p:nvSpPr>
        <p:spPr>
          <a:xfrm>
            <a:off x="5652120" y="443711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a.out</a:t>
            </a:r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F8B28EBA-A7B2-EF4B-901A-EC43B773F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943450"/>
            <a:ext cx="580363" cy="715516"/>
          </a:xfrm>
          <a:prstGeom prst="rect">
            <a:avLst/>
          </a:prstGeom>
        </p:spPr>
      </p:pic>
      <p:cxnSp>
        <p:nvCxnSpPr>
          <p:cNvPr id="22" name="カギ線コネクタ 21">
            <a:extLst>
              <a:ext uri="{FF2B5EF4-FFF2-40B4-BE49-F238E27FC236}">
                <a16:creationId xmlns:a16="http://schemas.microsoft.com/office/drawing/2014/main" id="{1563AD6E-EA9E-344A-94BB-F362B024800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1291827" y="4720580"/>
            <a:ext cx="1335957" cy="580628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カギ線コネクタ 22">
            <a:extLst>
              <a:ext uri="{FF2B5EF4-FFF2-40B4-BE49-F238E27FC236}">
                <a16:creationId xmlns:a16="http://schemas.microsoft.com/office/drawing/2014/main" id="{34569DFB-57FC-7348-B07F-A7EBCC78FFBE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1291827" y="5301208"/>
            <a:ext cx="1335957" cy="643508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1967DE0-D8EB-0148-86A8-C0FE91830B93}"/>
              </a:ext>
            </a:extLst>
          </p:cNvPr>
          <p:cNvSpPr txBox="1"/>
          <p:nvPr/>
        </p:nvSpPr>
        <p:spPr>
          <a:xfrm>
            <a:off x="1331640" y="609329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インクルード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896CAC1-0FA4-6043-A009-F05236E0D410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3236043" y="4720580"/>
            <a:ext cx="975917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2D0FC17-3976-8249-9C7E-D86C5CFEDA10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3236043" y="5944716"/>
            <a:ext cx="975917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BEE6D120-C80F-8048-A599-F9699D770E95}"/>
              </a:ext>
            </a:extLst>
          </p:cNvPr>
          <p:cNvCxnSpPr>
            <a:stCxn id="10" idx="3"/>
            <a:endCxn id="20" idx="1"/>
          </p:cNvCxnSpPr>
          <p:nvPr/>
        </p:nvCxnSpPr>
        <p:spPr>
          <a:xfrm>
            <a:off x="4788024" y="4720581"/>
            <a:ext cx="936104" cy="580627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カギ線コネクタ 35">
            <a:extLst>
              <a:ext uri="{FF2B5EF4-FFF2-40B4-BE49-F238E27FC236}">
                <a16:creationId xmlns:a16="http://schemas.microsoft.com/office/drawing/2014/main" id="{C23119E3-0CCC-5342-8AF6-DE63CB8F3161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4788024" y="5301208"/>
            <a:ext cx="936104" cy="643509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AAEC596-DF63-044D-BCC4-FFD71310F853}"/>
              </a:ext>
            </a:extLst>
          </p:cNvPr>
          <p:cNvSpPr txBox="1"/>
          <p:nvPr/>
        </p:nvSpPr>
        <p:spPr>
          <a:xfrm>
            <a:off x="3257853" y="609329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コンパイル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202AA71-5EFB-484A-A3EB-942E8AA3446A}"/>
              </a:ext>
            </a:extLst>
          </p:cNvPr>
          <p:cNvSpPr txBox="1"/>
          <p:nvPr/>
        </p:nvSpPr>
        <p:spPr>
          <a:xfrm>
            <a:off x="3275856" y="479715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コンパイル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4F48299-A061-B14B-8AF0-ECD718104262}"/>
              </a:ext>
            </a:extLst>
          </p:cNvPr>
          <p:cNvSpPr txBox="1"/>
          <p:nvPr/>
        </p:nvSpPr>
        <p:spPr>
          <a:xfrm>
            <a:off x="5004048" y="602128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リンク</a:t>
            </a:r>
          </a:p>
        </p:txBody>
      </p:sp>
    </p:spTree>
    <p:extLst>
      <p:ext uri="{BB962C8B-B14F-4D97-AF65-F5344CB8AC3E}">
        <p14:creationId xmlns:p14="http://schemas.microsoft.com/office/powerpoint/2010/main" val="3280955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CD14F34-30F3-774E-80A5-56404242E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A0E8836-BC74-2147-AD85-61EE328C1F1C}"/>
              </a:ext>
            </a:extLst>
          </p:cNvPr>
          <p:cNvSpPr txBox="1"/>
          <p:nvPr/>
        </p:nvSpPr>
        <p:spPr>
          <a:xfrm>
            <a:off x="1187624" y="980728"/>
            <a:ext cx="6192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まずは手順をそのまま</a:t>
            </a:r>
            <a:r>
              <a:rPr kumimoji="1" lang="en-US" altLang="ja-JP" sz="2800"/>
              <a:t>Makefile</a:t>
            </a:r>
            <a:r>
              <a:rPr kumimoji="1" lang="ja-JP" altLang="en-US" sz="2800"/>
              <a:t>に書く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71FEBE-8D04-8A40-8561-22F8ED9F7937}"/>
              </a:ext>
            </a:extLst>
          </p:cNvPr>
          <p:cNvSpPr/>
          <p:nvPr/>
        </p:nvSpPr>
        <p:spPr>
          <a:xfrm>
            <a:off x="467544" y="1916832"/>
            <a:ext cx="4968552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g++ main.o sub.o</a:t>
            </a:r>
          </a:p>
          <a:p>
            <a:b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main.o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g++ -c main.cpp</a:t>
            </a:r>
          </a:p>
          <a:p>
            <a:b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sub.o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sub.cpp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g++ -c sub.cpp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83CFF8A-D06F-3B43-912C-29E899F20A38}"/>
              </a:ext>
            </a:extLst>
          </p:cNvPr>
          <p:cNvSpPr txBox="1"/>
          <p:nvPr/>
        </p:nvSpPr>
        <p:spPr>
          <a:xfrm>
            <a:off x="467544" y="15567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Makefile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364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A61A444-90CE-6E43-84F6-F9D656885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6AED28-DF22-5841-8B75-D6EC65037D75}"/>
              </a:ext>
            </a:extLst>
          </p:cNvPr>
          <p:cNvSpPr txBox="1"/>
          <p:nvPr/>
        </p:nvSpPr>
        <p:spPr>
          <a:xfrm>
            <a:off x="107504" y="1196752"/>
            <a:ext cx="7992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カレントディレクトリに</a:t>
            </a:r>
            <a:r>
              <a:rPr kumimoji="1" lang="en-US" altLang="ja-JP" sz="2000"/>
              <a:t>Makefile/makefile</a:t>
            </a:r>
            <a:r>
              <a:rPr kumimoji="1" lang="ja-JP" altLang="en-US" sz="2000"/>
              <a:t>がある状態で</a:t>
            </a:r>
            <a:r>
              <a:rPr kumimoji="1" lang="en-US" altLang="ja-JP" sz="2000"/>
              <a:t> make</a:t>
            </a:r>
            <a:r>
              <a:rPr kumimoji="1" lang="ja-JP" altLang="en-US" sz="2000"/>
              <a:t>を実行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BD328E8-CB19-A044-90AC-692D45632828}"/>
              </a:ext>
            </a:extLst>
          </p:cNvPr>
          <p:cNvSpPr/>
          <p:nvPr/>
        </p:nvSpPr>
        <p:spPr>
          <a:xfrm>
            <a:off x="1043608" y="177281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$ make</a:t>
            </a:r>
          </a:p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main.cpp</a:t>
            </a:r>
          </a:p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sub.cpp</a:t>
            </a:r>
          </a:p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9E2885C-3219-B240-B72E-7F6FFF64DE7E}"/>
              </a:ext>
            </a:extLst>
          </p:cNvPr>
          <p:cNvSpPr txBox="1"/>
          <p:nvPr/>
        </p:nvSpPr>
        <p:spPr>
          <a:xfrm>
            <a:off x="107504" y="378904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ビルドが実行される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B1B69B-6207-D246-9682-51AD730522EE}"/>
              </a:ext>
            </a:extLst>
          </p:cNvPr>
          <p:cNvSpPr txBox="1"/>
          <p:nvPr/>
        </p:nvSpPr>
        <p:spPr>
          <a:xfrm>
            <a:off x="1403648" y="5013176"/>
            <a:ext cx="7272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make</a:t>
            </a:r>
            <a:r>
              <a:rPr kumimoji="1" lang="ja-JP" altLang="en-US" sz="3200"/>
              <a:t>は、ファイルを指定しないと</a:t>
            </a:r>
            <a:r>
              <a:rPr kumimoji="1" lang="en-US" altLang="ja-JP" sz="3200"/>
              <a:t>Makefile</a:t>
            </a:r>
            <a:r>
              <a:rPr kumimoji="1" lang="ja-JP" altLang="en-US" sz="3200"/>
              <a:t>もしくは</a:t>
            </a:r>
            <a:r>
              <a:rPr kumimoji="1" lang="en-US" altLang="ja-JP" sz="3200"/>
              <a:t>makefile</a:t>
            </a:r>
            <a:r>
              <a:rPr kumimoji="1" lang="ja-JP" altLang="en-US" sz="3200"/>
              <a:t>を探しに行く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805C453-A083-4944-A5AD-62DB861A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869160"/>
            <a:ext cx="1079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4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3A7F274-B76B-D94C-919E-5EB35A99FE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6E1A1D6-7746-5A41-875C-78BCC00C7184}"/>
              </a:ext>
            </a:extLst>
          </p:cNvPr>
          <p:cNvSpPr/>
          <p:nvPr/>
        </p:nvSpPr>
        <p:spPr>
          <a:xfrm>
            <a:off x="899592" y="1844824"/>
            <a:ext cx="29578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600">
                <a:solidFill>
                  <a:srgbClr val="00B050"/>
                </a:solidFill>
                <a:latin typeface="Menlo" panose="020B0609030804020204" pitchFamily="49" charset="0"/>
              </a:rPr>
              <a:t>all</a:t>
            </a:r>
            <a:r>
              <a:rPr lang="en" altLang="ja-JP" sz="360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>
                <a:solidFill>
                  <a:srgbClr val="FFC000"/>
                </a:solidFill>
                <a:latin typeface="Menlo" panose="020B0609030804020204" pitchFamily="49" charset="0"/>
              </a:rPr>
              <a:t>a.out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B53579E-ADB0-C747-9DEC-D69E00200EB5}"/>
              </a:ext>
            </a:extLst>
          </p:cNvPr>
          <p:cNvSpPr txBox="1"/>
          <p:nvPr/>
        </p:nvSpPr>
        <p:spPr>
          <a:xfrm>
            <a:off x="2771800" y="3501008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引数なしで実行した場合、暗黙に「</a:t>
            </a:r>
            <a:r>
              <a:rPr kumimoji="1" lang="en-US" altLang="ja-JP" sz="2400"/>
              <a:t>all</a:t>
            </a:r>
            <a:r>
              <a:rPr kumimoji="1" lang="ja-JP" altLang="en-US" sz="2400"/>
              <a:t>」というターゲットを指定したことになる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A519ECE-A5CB-6E49-A641-21013AC4E7E4}"/>
              </a:ext>
            </a:extLst>
          </p:cNvPr>
          <p:cNvSpPr txBox="1"/>
          <p:nvPr/>
        </p:nvSpPr>
        <p:spPr>
          <a:xfrm>
            <a:off x="2789485" y="4869160"/>
            <a:ext cx="6341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最終的に欲しい物を</a:t>
            </a:r>
            <a:r>
              <a:rPr kumimoji="1" lang="en-US" altLang="ja-JP" sz="2400"/>
              <a:t>all</a:t>
            </a:r>
            <a:r>
              <a:rPr kumimoji="1" lang="ja-JP" altLang="en-US" sz="2400"/>
              <a:t>の前提条件として書く</a:t>
            </a: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CEE0A427-B807-3546-965C-A130BB52A79D}"/>
              </a:ext>
            </a:extLst>
          </p:cNvPr>
          <p:cNvSpPr/>
          <p:nvPr/>
        </p:nvSpPr>
        <p:spPr>
          <a:xfrm>
            <a:off x="1475656" y="3284984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7D9A69C-3EBC-0C4C-900D-D792DC696E8F}"/>
              </a:ext>
            </a:extLst>
          </p:cNvPr>
          <p:cNvSpPr/>
          <p:nvPr/>
        </p:nvSpPr>
        <p:spPr>
          <a:xfrm>
            <a:off x="395536" y="3645024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5E9345-D1EA-3946-8ECF-111821CD763A}"/>
              </a:ext>
            </a:extLst>
          </p:cNvPr>
          <p:cNvSpPr/>
          <p:nvPr/>
        </p:nvSpPr>
        <p:spPr>
          <a:xfrm>
            <a:off x="539552" y="486916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35912FE-3913-304E-8202-6CC9F1083E25}"/>
              </a:ext>
            </a:extLst>
          </p:cNvPr>
          <p:cNvSpPr/>
          <p:nvPr/>
        </p:nvSpPr>
        <p:spPr>
          <a:xfrm>
            <a:off x="539552" y="587727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08AE490-C7CE-564C-A2F7-1BC5589EC90D}"/>
              </a:ext>
            </a:extLst>
          </p:cNvPr>
          <p:cNvSpPr txBox="1"/>
          <p:nvPr/>
        </p:nvSpPr>
        <p:spPr>
          <a:xfrm>
            <a:off x="2771800" y="59492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なし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1548720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044578E-0A79-414E-91C4-79CF450986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D388277-6CD3-F540-94C9-0AA4CFB4FFE3}"/>
              </a:ext>
            </a:extLst>
          </p:cNvPr>
          <p:cNvSpPr/>
          <p:nvPr/>
        </p:nvSpPr>
        <p:spPr>
          <a:xfrm>
            <a:off x="1187624" y="1484784"/>
            <a:ext cx="55263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200">
                <a:solidFill>
                  <a:srgbClr val="00B050"/>
                </a:solidFill>
                <a:latin typeface="Menlo" panose="020B0609030804020204" pitchFamily="49" charset="0"/>
              </a:rPr>
              <a:t>a.out</a:t>
            </a:r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200">
                <a:solidFill>
                  <a:srgbClr val="FFC000"/>
                </a:solidFill>
                <a:latin typeface="Menlo" panose="020B0609030804020204" pitchFamily="49" charset="0"/>
              </a:rPr>
              <a:t>main.o sub.o</a:t>
            </a:r>
          </a:p>
          <a:p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	</a:t>
            </a:r>
            <a:r>
              <a:rPr lang="en" altLang="ja-JP" sz="3200">
                <a:solidFill>
                  <a:srgbClr val="011893"/>
                </a:solidFill>
                <a:latin typeface="Menlo" panose="020B0609030804020204" pitchFamily="49" charset="0"/>
              </a:rPr>
              <a:t>g++ main.o sub.o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74514F1-0FEE-3B43-8501-9B02803F4D6F}"/>
              </a:ext>
            </a:extLst>
          </p:cNvPr>
          <p:cNvSpPr/>
          <p:nvPr/>
        </p:nvSpPr>
        <p:spPr>
          <a:xfrm>
            <a:off x="539552" y="357301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CD2FABB-17F9-7347-AB7D-21907B6B6B6E}"/>
              </a:ext>
            </a:extLst>
          </p:cNvPr>
          <p:cNvSpPr/>
          <p:nvPr/>
        </p:nvSpPr>
        <p:spPr>
          <a:xfrm>
            <a:off x="539552" y="447311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A374C6-58D0-6E4B-BCF2-0E06D0B1EAEA}"/>
              </a:ext>
            </a:extLst>
          </p:cNvPr>
          <p:cNvSpPr/>
          <p:nvPr/>
        </p:nvSpPr>
        <p:spPr>
          <a:xfrm>
            <a:off x="539552" y="537321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1C4524-A215-6843-A817-2CE33F189FDE}"/>
              </a:ext>
            </a:extLst>
          </p:cNvPr>
          <p:cNvSpPr txBox="1"/>
          <p:nvPr/>
        </p:nvSpPr>
        <p:spPr>
          <a:xfrm>
            <a:off x="3059832" y="3573016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a.out</a:t>
            </a:r>
            <a:r>
              <a:rPr kumimoji="1" lang="ja-JP" altLang="en-US" sz="2800"/>
              <a:t>を作りたい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C6F37C-4472-4341-BF84-B7202E7EA874}"/>
              </a:ext>
            </a:extLst>
          </p:cNvPr>
          <p:cNvSpPr txBox="1"/>
          <p:nvPr/>
        </p:nvSpPr>
        <p:spPr>
          <a:xfrm>
            <a:off x="3059832" y="4437112"/>
            <a:ext cx="5835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そのためには</a:t>
            </a:r>
            <a:r>
              <a:rPr kumimoji="1" lang="en-US" altLang="ja-JP" sz="2800"/>
              <a:t> main.o</a:t>
            </a:r>
            <a:r>
              <a:rPr kumimoji="1" lang="ja-JP" altLang="en-US" sz="2800"/>
              <a:t>と</a:t>
            </a:r>
            <a:r>
              <a:rPr kumimoji="1" lang="en-US" altLang="ja-JP" sz="2800"/>
              <a:t>sub.o</a:t>
            </a:r>
            <a:r>
              <a:rPr kumimoji="1" lang="ja-JP" altLang="en-US" sz="2800"/>
              <a:t>が要る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1CE22A4-5729-1C41-AE5D-454FA02D5809}"/>
              </a:ext>
            </a:extLst>
          </p:cNvPr>
          <p:cNvSpPr txBox="1"/>
          <p:nvPr/>
        </p:nvSpPr>
        <p:spPr>
          <a:xfrm>
            <a:off x="3059832" y="5301208"/>
            <a:ext cx="50177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main.o</a:t>
            </a:r>
            <a:r>
              <a:rPr lang="ja-JP" altLang="en-US" sz="2800"/>
              <a:t>と</a:t>
            </a:r>
            <a:r>
              <a:rPr lang="en-US" altLang="ja-JP" sz="2800"/>
              <a:t>sub.o</a:t>
            </a:r>
            <a:r>
              <a:rPr lang="ja-JP" altLang="en-US" sz="2800"/>
              <a:t>が用意できたら</a:t>
            </a:r>
            <a:endParaRPr lang="en-US" altLang="ja-JP" sz="2800"/>
          </a:p>
          <a:p>
            <a:r>
              <a:rPr kumimoji="1" lang="ja-JP" altLang="en-US" sz="2800"/>
              <a:t>リンクして</a:t>
            </a:r>
            <a:r>
              <a:rPr kumimoji="1" lang="en-US" altLang="ja-JP" sz="2800"/>
              <a:t>a.out</a:t>
            </a:r>
            <a:r>
              <a:rPr kumimoji="1" lang="ja-JP" altLang="en-US" sz="2800"/>
              <a:t>を作る</a:t>
            </a:r>
          </a:p>
        </p:txBody>
      </p:sp>
    </p:spTree>
    <p:extLst>
      <p:ext uri="{BB962C8B-B14F-4D97-AF65-F5344CB8AC3E}">
        <p14:creationId xmlns:p14="http://schemas.microsoft.com/office/powerpoint/2010/main" val="776596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44BE73B-8A5B-F14C-A81B-B90AFA4C22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2EF6F8B-3DAE-3240-AF94-A7AB81B489EF}"/>
              </a:ext>
            </a:extLst>
          </p:cNvPr>
          <p:cNvSpPr/>
          <p:nvPr/>
        </p:nvSpPr>
        <p:spPr>
          <a:xfrm>
            <a:off x="1043608" y="1484784"/>
            <a:ext cx="60486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200">
                <a:solidFill>
                  <a:srgbClr val="00B050"/>
                </a:solidFill>
                <a:latin typeface="Menlo" panose="020B0609030804020204" pitchFamily="49" charset="0"/>
              </a:rPr>
              <a:t>main.o</a:t>
            </a:r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20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</a:p>
          <a:p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	</a:t>
            </a:r>
            <a:r>
              <a:rPr lang="en" altLang="ja-JP" sz="3200">
                <a:solidFill>
                  <a:srgbClr val="011893"/>
                </a:solidFill>
                <a:latin typeface="Menlo" panose="020B0609030804020204" pitchFamily="49" charset="0"/>
              </a:rPr>
              <a:t>g++ -c main.cpp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9B923C-0D94-2D48-B059-A55E0F6A9940}"/>
              </a:ext>
            </a:extLst>
          </p:cNvPr>
          <p:cNvSpPr/>
          <p:nvPr/>
        </p:nvSpPr>
        <p:spPr>
          <a:xfrm>
            <a:off x="539552" y="357301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39DE9A7-B4A3-E64E-BB4F-CFE875EBE2F2}"/>
              </a:ext>
            </a:extLst>
          </p:cNvPr>
          <p:cNvSpPr/>
          <p:nvPr/>
        </p:nvSpPr>
        <p:spPr>
          <a:xfrm>
            <a:off x="611560" y="443711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CFBB7F-95DC-8E43-9AA9-20213A071642}"/>
              </a:ext>
            </a:extLst>
          </p:cNvPr>
          <p:cNvSpPr/>
          <p:nvPr/>
        </p:nvSpPr>
        <p:spPr>
          <a:xfrm>
            <a:off x="539552" y="558924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7BCF52-A624-BF4E-9872-30EFDDB9AF24}"/>
              </a:ext>
            </a:extLst>
          </p:cNvPr>
          <p:cNvSpPr txBox="1"/>
          <p:nvPr/>
        </p:nvSpPr>
        <p:spPr>
          <a:xfrm>
            <a:off x="3131840" y="3573016"/>
            <a:ext cx="3060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main.o</a:t>
            </a:r>
            <a:r>
              <a:rPr kumimoji="1" lang="ja-JP" altLang="en-US" sz="2800"/>
              <a:t>を作りたい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A733DC-077F-A747-9C0F-B2D7F131226D}"/>
              </a:ext>
            </a:extLst>
          </p:cNvPr>
          <p:cNvSpPr txBox="1"/>
          <p:nvPr/>
        </p:nvSpPr>
        <p:spPr>
          <a:xfrm>
            <a:off x="3057228" y="4365104"/>
            <a:ext cx="52389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main.o</a:t>
            </a:r>
            <a:r>
              <a:rPr kumimoji="1" lang="ja-JP" altLang="en-US" sz="2800"/>
              <a:t>が無いか、</a:t>
            </a:r>
            <a:r>
              <a:rPr kumimoji="1" lang="en-US" altLang="ja-JP" sz="2800"/>
              <a:t>main.cpp</a:t>
            </a:r>
            <a:r>
              <a:rPr kumimoji="1" lang="ja-JP" altLang="en-US" sz="2800"/>
              <a:t>より</a:t>
            </a:r>
            <a:endParaRPr kumimoji="1" lang="en-US" altLang="ja-JP" sz="2800"/>
          </a:p>
          <a:p>
            <a:r>
              <a:rPr lang="ja-JP" altLang="en-US" sz="2800"/>
              <a:t>古ければ作り直す</a:t>
            </a:r>
            <a:endParaRPr kumimoji="1" lang="ja-JP" altLang="en-US" sz="28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7573A75-0328-304F-8534-A4912E1F6E4F}"/>
              </a:ext>
            </a:extLst>
          </p:cNvPr>
          <p:cNvSpPr txBox="1"/>
          <p:nvPr/>
        </p:nvSpPr>
        <p:spPr>
          <a:xfrm>
            <a:off x="3059832" y="5589240"/>
            <a:ext cx="5238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main.cpp</a:t>
            </a:r>
            <a:r>
              <a:rPr kumimoji="1" lang="ja-JP" altLang="en-US" sz="2800"/>
              <a:t>から</a:t>
            </a:r>
            <a:r>
              <a:rPr kumimoji="1" lang="en-US" altLang="ja-JP" sz="2800"/>
              <a:t>main.o</a:t>
            </a:r>
            <a:r>
              <a:rPr kumimoji="1" lang="ja-JP" altLang="en-US" sz="2800"/>
              <a:t>を作る方法</a:t>
            </a:r>
          </a:p>
        </p:txBody>
      </p:sp>
    </p:spTree>
    <p:extLst>
      <p:ext uri="{BB962C8B-B14F-4D97-AF65-F5344CB8AC3E}">
        <p14:creationId xmlns:p14="http://schemas.microsoft.com/office/powerpoint/2010/main" val="1813081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1D67526-0C36-204B-B083-80BB076309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EC5D22-499D-8F4A-898F-3720F3F39D1C}"/>
              </a:ext>
            </a:extLst>
          </p:cNvPr>
          <p:cNvSpPr txBox="1"/>
          <p:nvPr/>
        </p:nvSpPr>
        <p:spPr>
          <a:xfrm>
            <a:off x="323528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ビルドをきれいにするルール「クリーン」を作る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85BC22C-62CD-3442-8039-E7E643121163}"/>
              </a:ext>
            </a:extLst>
          </p:cNvPr>
          <p:cNvSpPr/>
          <p:nvPr/>
        </p:nvSpPr>
        <p:spPr>
          <a:xfrm>
            <a:off x="683568" y="1916832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2800" b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ja-JP" sz="2800" b="0" dirty="0">
                <a:solidFill>
                  <a:srgbClr val="011893"/>
                </a:solidFill>
                <a:effectLst/>
                <a:latin typeface="Menlo" panose="020B0609030804020204" pitchFamily="49" charset="0"/>
              </a:rPr>
              <a:t>rm -f a.out *.o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79C2492-F6FA-2B4A-AB72-80243D483DCF}"/>
              </a:ext>
            </a:extLst>
          </p:cNvPr>
          <p:cNvSpPr/>
          <p:nvPr/>
        </p:nvSpPr>
        <p:spPr>
          <a:xfrm>
            <a:off x="323528" y="335699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rgbClr val="00B050"/>
                </a:solidFill>
              </a:rPr>
              <a:t>ターゲット</a:t>
            </a:r>
            <a:endParaRPr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B5913A-6283-314C-B5A9-FD9D7AC8DFEE}"/>
              </a:ext>
            </a:extLst>
          </p:cNvPr>
          <p:cNvSpPr txBox="1"/>
          <p:nvPr/>
        </p:nvSpPr>
        <p:spPr>
          <a:xfrm>
            <a:off x="2627784" y="3356992"/>
            <a:ext cx="5235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ビルドをきれいにしたい</a:t>
            </a:r>
            <a:r>
              <a:rPr kumimoji="1" lang="en-US" altLang="ja-JP" sz="2800"/>
              <a:t>(clean)</a:t>
            </a:r>
            <a:endParaRPr kumimoji="1" lang="ja-JP" altLang="en-US" sz="28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A4D7F15-697F-8B48-8CC1-C0D1AF736F8B}"/>
              </a:ext>
            </a:extLst>
          </p:cNvPr>
          <p:cNvSpPr/>
          <p:nvPr/>
        </p:nvSpPr>
        <p:spPr>
          <a:xfrm>
            <a:off x="323528" y="458112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4810A2-D8F1-174E-B4A0-09C789F34C4F}"/>
              </a:ext>
            </a:extLst>
          </p:cNvPr>
          <p:cNvSpPr txBox="1"/>
          <p:nvPr/>
        </p:nvSpPr>
        <p:spPr>
          <a:xfrm>
            <a:off x="2627784" y="456196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中間ファイルや最終ターゲットを削除</a:t>
            </a:r>
            <a:endParaRPr kumimoji="1" lang="ja-JP" altLang="en-US" sz="280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1A6DB42-3B5B-D54C-8207-2F12851C0870}"/>
              </a:ext>
            </a:extLst>
          </p:cNvPr>
          <p:cNvSpPr/>
          <p:nvPr/>
        </p:nvSpPr>
        <p:spPr>
          <a:xfrm>
            <a:off x="323528" y="393305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3E7ADBB-9DE1-F040-8226-AC0DAE928F21}"/>
              </a:ext>
            </a:extLst>
          </p:cNvPr>
          <p:cNvSpPr txBox="1"/>
          <p:nvPr/>
        </p:nvSpPr>
        <p:spPr>
          <a:xfrm>
            <a:off x="2627784" y="393305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なし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2C51DC3-8C7B-804A-ACC6-3ABD4E432ADB}"/>
              </a:ext>
            </a:extLst>
          </p:cNvPr>
          <p:cNvSpPr/>
          <p:nvPr/>
        </p:nvSpPr>
        <p:spPr>
          <a:xfrm>
            <a:off x="395536" y="5661248"/>
            <a:ext cx="2520280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make</a:t>
            </a:r>
            <a:r>
              <a:rPr lang="ja-JP" altLang="en-US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clean</a:t>
            </a:r>
          </a:p>
          <a:p>
            <a:r>
              <a:rPr lang="en-US" altLang="ja-JP" sz="2800">
                <a:solidFill>
                  <a:srgbClr val="236EBF"/>
                </a:solidFill>
                <a:latin typeface="Menlo" panose="020B0609030804020204" pitchFamily="49" charset="0"/>
              </a:rPr>
              <a:t>make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17EB970-9A37-EC44-BEB7-FB2F3AC7D7C1}"/>
              </a:ext>
            </a:extLst>
          </p:cNvPr>
          <p:cNvSpPr txBox="1"/>
          <p:nvPr/>
        </p:nvSpPr>
        <p:spPr>
          <a:xfrm>
            <a:off x="3203848" y="580526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これでクリーンビルドできる</a:t>
            </a:r>
          </a:p>
        </p:txBody>
      </p:sp>
    </p:spTree>
    <p:extLst>
      <p:ext uri="{BB962C8B-B14F-4D97-AF65-F5344CB8AC3E}">
        <p14:creationId xmlns:p14="http://schemas.microsoft.com/office/powerpoint/2010/main" val="3571724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>
            <a:extLst>
              <a:ext uri="{FF2B5EF4-FFF2-40B4-BE49-F238E27FC236}">
                <a16:creationId xmlns:a16="http://schemas.microsoft.com/office/drawing/2014/main" id="{1DDEAB92-E182-5641-8FA1-C39DF709B7A0}"/>
              </a:ext>
            </a:extLst>
          </p:cNvPr>
          <p:cNvSpPr/>
          <p:nvPr/>
        </p:nvSpPr>
        <p:spPr>
          <a:xfrm>
            <a:off x="395536" y="3501008"/>
            <a:ext cx="3816424" cy="2016224"/>
          </a:xfrm>
          <a:prstGeom prst="roundRect">
            <a:avLst>
              <a:gd name="adj" fmla="val 1067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0FD5A04-7D44-0B4F-92F6-F4368553C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C++</a:t>
            </a:r>
            <a:r>
              <a:rPr kumimoji="1"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D87579A-5586-494C-9D47-770F86E3CCBE}"/>
              </a:ext>
            </a:extLst>
          </p:cNvPr>
          <p:cNvSpPr/>
          <p:nvPr/>
        </p:nvSpPr>
        <p:spPr>
          <a:xfrm>
            <a:off x="323528" y="1700808"/>
            <a:ext cx="4104456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 dirty="0">
                <a:solidFill>
                  <a:srgbClr val="236EBF"/>
                </a:solidFill>
                <a:latin typeface="Menlo" panose="020B0609030804020204" pitchFamily="49" charset="0"/>
              </a:rPr>
              <a:t>    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main.cpp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sub.o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sub.cpp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sub.cpp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4380041-1E08-9343-B1B0-5328DC1E681F}"/>
              </a:ext>
            </a:extLst>
          </p:cNvPr>
          <p:cNvSpPr txBox="1"/>
          <p:nvPr/>
        </p:nvSpPr>
        <p:spPr>
          <a:xfrm>
            <a:off x="323528" y="1268760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clean</a:t>
            </a:r>
            <a:r>
              <a:rPr kumimoji="1" lang="ja-JP" altLang="en-US" sz="2000"/>
              <a:t>も追加した</a:t>
            </a:r>
            <a:r>
              <a:rPr kumimoji="1" lang="en-US" altLang="ja-JP" sz="2000"/>
              <a:t>Makefile</a:t>
            </a:r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7806438-AB17-9245-974E-6A5541566708}"/>
              </a:ext>
            </a:extLst>
          </p:cNvPr>
          <p:cNvSpPr txBox="1"/>
          <p:nvPr/>
        </p:nvSpPr>
        <p:spPr>
          <a:xfrm>
            <a:off x="4932040" y="432445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似たような記述が繰り返されている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67DD9D2-688F-8847-837C-D3C75490F27E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4211960" y="4509120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984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7280F7A-817A-084A-A467-98F205935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DRY</a:t>
            </a:r>
            <a:r>
              <a:rPr kumimoji="1" lang="ja-JP" altLang="en-US"/>
              <a:t>原則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961DBD-E69E-C349-89CF-2A624E145CB0}"/>
              </a:ext>
            </a:extLst>
          </p:cNvPr>
          <p:cNvSpPr txBox="1"/>
          <p:nvPr/>
        </p:nvSpPr>
        <p:spPr>
          <a:xfrm>
            <a:off x="1547664" y="1124744"/>
            <a:ext cx="5628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>
                <a:solidFill>
                  <a:srgbClr val="FF0000"/>
                </a:solidFill>
              </a:rPr>
              <a:t>D</a:t>
            </a:r>
            <a:r>
              <a:rPr kumimoji="1" lang="en-US" altLang="ja-JP" sz="4400"/>
              <a:t>on't </a:t>
            </a:r>
            <a:r>
              <a:rPr lang="en-US" altLang="ja-JP" sz="4400">
                <a:solidFill>
                  <a:srgbClr val="FF0000"/>
                </a:solidFill>
              </a:rPr>
              <a:t>R</a:t>
            </a:r>
            <a:r>
              <a:rPr lang="en-US" altLang="ja-JP" sz="4400"/>
              <a:t>epeat </a:t>
            </a:r>
            <a:r>
              <a:rPr kumimoji="1" lang="en-US" altLang="ja-JP" sz="4400">
                <a:solidFill>
                  <a:srgbClr val="FF0000"/>
                </a:solidFill>
              </a:rPr>
              <a:t>Y</a:t>
            </a:r>
            <a:r>
              <a:rPr kumimoji="1" lang="en-US" altLang="ja-JP" sz="4400"/>
              <a:t>ourself</a:t>
            </a:r>
            <a:endParaRPr kumimoji="1" lang="ja-JP" altLang="en-US" sz="44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F464A4D-EF30-4348-8A78-35B65DF79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492896"/>
            <a:ext cx="2329797" cy="32968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4A3377-DA08-A244-9ADE-47BB9DA62F84}"/>
              </a:ext>
            </a:extLst>
          </p:cNvPr>
          <p:cNvSpPr txBox="1"/>
          <p:nvPr/>
        </p:nvSpPr>
        <p:spPr>
          <a:xfrm>
            <a:off x="1259632" y="1844824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同じような記述を繰り返してはならない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AB74DAF-9429-974A-A469-D9FB1A84A53E}"/>
              </a:ext>
            </a:extLst>
          </p:cNvPr>
          <p:cNvSpPr txBox="1"/>
          <p:nvPr/>
        </p:nvSpPr>
        <p:spPr>
          <a:xfrm>
            <a:off x="539552" y="6165304"/>
            <a:ext cx="769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※ </a:t>
            </a:r>
            <a:r>
              <a:rPr kumimoji="1" lang="ja-JP" altLang="en-US" sz="2000"/>
              <a:t>例えば一部を修正した場合、残りの修正忘れが発生するから</a:t>
            </a:r>
          </a:p>
        </p:txBody>
      </p:sp>
    </p:spTree>
    <p:extLst>
      <p:ext uri="{BB962C8B-B14F-4D97-AF65-F5344CB8AC3E}">
        <p14:creationId xmlns:p14="http://schemas.microsoft.com/office/powerpoint/2010/main" val="492714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/>
              <a:t>Make</a:t>
            </a:r>
            <a:r>
              <a:rPr kumimoji="1" lang="ja-JP" altLang="en-US" dirty="0" err="1"/>
              <a:t>とはなにか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613451-8FE2-384A-B89F-696F6AD322DA}"/>
              </a:ext>
            </a:extLst>
          </p:cNvPr>
          <p:cNvSpPr txBox="1"/>
          <p:nvPr/>
        </p:nvSpPr>
        <p:spPr>
          <a:xfrm>
            <a:off x="611560" y="2204864"/>
            <a:ext cx="8032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プログラムのビルドを自動化してくれる</a:t>
            </a:r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>
                <a:solidFill>
                  <a:srgbClr val="FF0000"/>
                </a:solidFill>
              </a:rPr>
              <a:t>依存関係</a:t>
            </a:r>
            <a:r>
              <a:rPr lang="ja-JP" altLang="en-US" sz="3200" dirty="0"/>
              <a:t>を認識してくれる</a:t>
            </a:r>
            <a:endParaRPr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/>
              <a:t>インストールなどの作業も自動化できる</a:t>
            </a:r>
            <a:endParaRPr lang="en-US" altLang="ja-JP" sz="3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411760" y="1268760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ビルドツールの一つ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87624" y="4581128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コード開発にはビルドツールは必須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F75E3FD-0AE0-D24F-8F13-A430B2CA25ED}"/>
              </a:ext>
            </a:extLst>
          </p:cNvPr>
          <p:cNvSpPr txBox="1"/>
          <p:nvPr/>
        </p:nvSpPr>
        <p:spPr>
          <a:xfrm>
            <a:off x="755576" y="5805264"/>
            <a:ext cx="749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他には、</a:t>
            </a:r>
            <a:r>
              <a:rPr kumimoji="1" lang="en-US" altLang="ja-JP"/>
              <a:t>CMake</a:t>
            </a:r>
            <a:r>
              <a:rPr kumimoji="1" lang="ja-JP" altLang="en-US"/>
              <a:t>、</a:t>
            </a:r>
            <a:r>
              <a:rPr kumimoji="1" lang="en-US" altLang="ja-JP"/>
              <a:t>Rake (Ruby)</a:t>
            </a:r>
            <a:r>
              <a:rPr kumimoji="1" lang="ja-JP" altLang="en-US"/>
              <a:t>、</a:t>
            </a:r>
            <a:r>
              <a:rPr kumimoji="1" lang="en-US" altLang="ja-JP"/>
              <a:t> SCons (Python)</a:t>
            </a:r>
            <a:r>
              <a:rPr kumimoji="1" lang="ja-JP" altLang="en-US"/>
              <a:t>、</a:t>
            </a:r>
            <a:r>
              <a:rPr lang="en-US" altLang="ja-JP"/>
              <a:t>Ant (Java)</a:t>
            </a:r>
            <a:r>
              <a:rPr lang="ja-JP" altLang="en-US"/>
              <a:t>など多数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412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角丸四角形 6">
            <a:extLst>
              <a:ext uri="{FF2B5EF4-FFF2-40B4-BE49-F238E27FC236}">
                <a16:creationId xmlns:a16="http://schemas.microsoft.com/office/drawing/2014/main" id="{059AF6A6-4E34-764B-AF69-D8EC6FEBC75A}"/>
              </a:ext>
            </a:extLst>
          </p:cNvPr>
          <p:cNvSpPr/>
          <p:nvPr/>
        </p:nvSpPr>
        <p:spPr>
          <a:xfrm>
            <a:off x="4860032" y="3071857"/>
            <a:ext cx="3744416" cy="864096"/>
          </a:xfrm>
          <a:prstGeom prst="roundRect">
            <a:avLst>
              <a:gd name="adj" fmla="val 1067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C772D16-AA8C-A143-8773-C5E9F768A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パターンルール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C7086EB2-9FA1-2B49-A3A8-FA993856CE49}"/>
              </a:ext>
            </a:extLst>
          </p:cNvPr>
          <p:cNvSpPr/>
          <p:nvPr/>
        </p:nvSpPr>
        <p:spPr>
          <a:xfrm>
            <a:off x="179512" y="2996952"/>
            <a:ext cx="3816424" cy="2016224"/>
          </a:xfrm>
          <a:prstGeom prst="roundRect">
            <a:avLst>
              <a:gd name="adj" fmla="val 1067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CC8EDBD-BA43-0848-8957-B0CC5C44F22F}"/>
              </a:ext>
            </a:extLst>
          </p:cNvPr>
          <p:cNvSpPr/>
          <p:nvPr/>
        </p:nvSpPr>
        <p:spPr>
          <a:xfrm>
            <a:off x="107504" y="1196752"/>
            <a:ext cx="4104456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 dirty="0">
                <a:solidFill>
                  <a:srgbClr val="236EBF"/>
                </a:solidFill>
                <a:latin typeface="Menlo" panose="020B0609030804020204" pitchFamily="49" charset="0"/>
              </a:rPr>
              <a:t>    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main.cpp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sub.o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sub.cpp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sub.cpp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0DB6660-037A-204C-A77E-8157F08D4247}"/>
              </a:ext>
            </a:extLst>
          </p:cNvPr>
          <p:cNvSpPr/>
          <p:nvPr/>
        </p:nvSpPr>
        <p:spPr>
          <a:xfrm>
            <a:off x="4788024" y="1199649"/>
            <a:ext cx="3888432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main.o sub.o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ja-JP" sz="2400" b="0" dirty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</a:t>
            </a:r>
            <a:r>
              <a:rPr lang="en" altLang="ja-JP" sz="2400" b="0" dirty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$&lt;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endParaRPr lang="en" altLang="ja-JP" sz="2400" dirty="0">
              <a:solidFill>
                <a:srgbClr val="236EBF"/>
              </a:solidFill>
              <a:latin typeface="Menlo" panose="020B0609030804020204" pitchFamily="49" charset="0"/>
            </a:endParaRPr>
          </a:p>
          <a:p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09542E83-9060-FF43-A273-EB68DB9B3D53}"/>
              </a:ext>
            </a:extLst>
          </p:cNvPr>
          <p:cNvSpPr/>
          <p:nvPr/>
        </p:nvSpPr>
        <p:spPr>
          <a:xfrm>
            <a:off x="4139952" y="3284984"/>
            <a:ext cx="72008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A0BC701-EF41-8B4E-879D-DC90AE4C2926}"/>
              </a:ext>
            </a:extLst>
          </p:cNvPr>
          <p:cNvSpPr txBox="1"/>
          <p:nvPr/>
        </p:nvSpPr>
        <p:spPr>
          <a:xfrm>
            <a:off x="3923928" y="3779748"/>
            <a:ext cx="11079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まとめる</a:t>
            </a:r>
          </a:p>
        </p:txBody>
      </p:sp>
    </p:spTree>
    <p:extLst>
      <p:ext uri="{BB962C8B-B14F-4D97-AF65-F5344CB8AC3E}">
        <p14:creationId xmlns:p14="http://schemas.microsoft.com/office/powerpoint/2010/main" val="1620967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パターンルール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395536" y="2852936"/>
            <a:ext cx="4464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%.o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%.cpp</a:t>
            </a:r>
            <a:endParaRPr lang="en" altLang="ja-JP" sz="3600" dirty="0">
              <a:solidFill>
                <a:srgbClr val="011893"/>
              </a:solidFill>
              <a:latin typeface="Menlo" panose="020B0609030804020204" pitchFamily="49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D388277-6CD3-F540-94C9-0AA4CFB4FFE3}"/>
              </a:ext>
            </a:extLst>
          </p:cNvPr>
          <p:cNvSpPr/>
          <p:nvPr/>
        </p:nvSpPr>
        <p:spPr>
          <a:xfrm>
            <a:off x="323528" y="908720"/>
            <a:ext cx="5526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a.out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main.o sub.o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75856" y="1628800"/>
            <a:ext cx="5607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a.out</a:t>
            </a:r>
            <a:r>
              <a:rPr lang="ja-JP" altLang="en-US" sz="3200" dirty="0"/>
              <a:t>を作るには</a:t>
            </a:r>
            <a:r>
              <a:rPr lang="en-US" altLang="ja-JP" sz="3200" dirty="0" err="1"/>
              <a:t>main.o</a:t>
            </a:r>
            <a:r>
              <a:rPr lang="ja-JP" altLang="en-US" sz="3200" dirty="0"/>
              <a:t>が必要</a:t>
            </a:r>
            <a:endParaRPr kumimoji="1" lang="ja-JP" altLang="en-US" sz="3200" dirty="0"/>
          </a:p>
        </p:txBody>
      </p:sp>
      <p:sp>
        <p:nvSpPr>
          <p:cNvPr id="6" name="楕円 5"/>
          <p:cNvSpPr/>
          <p:nvPr/>
        </p:nvSpPr>
        <p:spPr>
          <a:xfrm>
            <a:off x="2843808" y="1268760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755576" y="2996952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カギ線コネクタ 8"/>
          <p:cNvCxnSpPr>
            <a:stCxn id="6" idx="4"/>
            <a:endCxn id="7" idx="0"/>
          </p:cNvCxnSpPr>
          <p:nvPr/>
        </p:nvCxnSpPr>
        <p:spPr>
          <a:xfrm rot="5400000">
            <a:off x="1151620" y="1196752"/>
            <a:ext cx="1512168" cy="2088232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331640" y="170080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マッチ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267744" y="3573016"/>
            <a:ext cx="601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マッチにより</a:t>
            </a:r>
            <a:r>
              <a:rPr kumimoji="1" lang="en-US" altLang="ja-JP" sz="3600" dirty="0"/>
              <a:t>%=main</a:t>
            </a:r>
            <a:r>
              <a:rPr kumimoji="1" lang="ja-JP" altLang="en-US" sz="3600" dirty="0"/>
              <a:t>と展開</a:t>
            </a:r>
          </a:p>
        </p:txBody>
      </p:sp>
      <p:sp>
        <p:nvSpPr>
          <p:cNvPr id="13" name="下矢印 12"/>
          <p:cNvSpPr/>
          <p:nvPr/>
        </p:nvSpPr>
        <p:spPr>
          <a:xfrm>
            <a:off x="1259632" y="3717032"/>
            <a:ext cx="648072" cy="79208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3528" y="4725144"/>
            <a:ext cx="5328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main.o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  <a:endParaRPr lang="en" altLang="ja-JP" sz="3600" dirty="0">
              <a:solidFill>
                <a:srgbClr val="0118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67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自動変数</a:t>
            </a:r>
            <a:r>
              <a:rPr kumimoji="1" lang="en-US" altLang="ja-JP" dirty="0"/>
              <a:t>(</a:t>
            </a:r>
            <a:r>
              <a:rPr kumimoji="1" lang="ja-JP" altLang="en-US" dirty="0"/>
              <a:t>マクロ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23528" y="1124744"/>
            <a:ext cx="5328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main.o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</a:p>
          <a:p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    </a:t>
            </a:r>
            <a:r>
              <a:rPr lang="en" altLang="ja-JP" sz="3600" dirty="0">
                <a:solidFill>
                  <a:srgbClr val="011893"/>
                </a:solidFill>
                <a:latin typeface="Menlo" panose="020B0609030804020204" pitchFamily="49" charset="0"/>
              </a:rPr>
              <a:t>g++ -c $&lt;</a:t>
            </a:r>
          </a:p>
        </p:txBody>
      </p:sp>
      <p:sp>
        <p:nvSpPr>
          <p:cNvPr id="5" name="角丸四角形 4"/>
          <p:cNvSpPr/>
          <p:nvPr/>
        </p:nvSpPr>
        <p:spPr>
          <a:xfrm>
            <a:off x="1979712" y="1700808"/>
            <a:ext cx="792088" cy="6480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03848" y="2492896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依存関係の一番左に展開される</a:t>
            </a:r>
            <a:endParaRPr kumimoji="1" lang="ja-JP" altLang="en-US" sz="2400" dirty="0"/>
          </a:p>
        </p:txBody>
      </p:sp>
      <p:cxnSp>
        <p:nvCxnSpPr>
          <p:cNvPr id="10" name="直線矢印コネクタ 9"/>
          <p:cNvCxnSpPr>
            <a:stCxn id="5" idx="2"/>
            <a:endCxn id="11" idx="0"/>
          </p:cNvCxnSpPr>
          <p:nvPr/>
        </p:nvCxnSpPr>
        <p:spPr>
          <a:xfrm>
            <a:off x="2375756" y="2348880"/>
            <a:ext cx="35667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331640" y="2924944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dirty="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  <a:endParaRPr lang="ja-JP" altLang="en-US" sz="32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3528" y="364502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他には・・・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1187624" y="436510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600" dirty="0">
                <a:solidFill>
                  <a:srgbClr val="011893"/>
                </a:solidFill>
                <a:latin typeface="Menlo" panose="020B0609030804020204" pitchFamily="49" charset="0"/>
              </a:rPr>
              <a:t>$@</a:t>
            </a:r>
            <a:endParaRPr lang="ja-JP" altLang="en-US" sz="36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79712" y="4437112"/>
            <a:ext cx="5054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ターゲット名に展開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>
                <a:latin typeface="Menlo" panose="020B0609030804020204"/>
              </a:rPr>
              <a:t>main.o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19" name="正方形/長方形 18"/>
          <p:cNvSpPr/>
          <p:nvPr/>
        </p:nvSpPr>
        <p:spPr>
          <a:xfrm>
            <a:off x="1187624" y="508518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600" dirty="0">
                <a:solidFill>
                  <a:srgbClr val="011893"/>
                </a:solidFill>
                <a:latin typeface="Menlo" panose="020B0609030804020204" pitchFamily="49" charset="0"/>
              </a:rPr>
              <a:t>$*</a:t>
            </a:r>
            <a:endParaRPr lang="ja-JP" altLang="en-US" sz="36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979712" y="5085184"/>
            <a:ext cx="5698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パターンがマッチした部分 </a:t>
            </a:r>
            <a:r>
              <a:rPr lang="en-US" altLang="ja-JP" sz="2800" dirty="0"/>
              <a:t>(</a:t>
            </a:r>
            <a:r>
              <a:rPr lang="en-US" altLang="ja-JP" sz="2800" dirty="0">
                <a:latin typeface="Menlo" panose="020B0609030804020204"/>
              </a:rPr>
              <a:t>main</a:t>
            </a:r>
            <a:r>
              <a:rPr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876256" y="566124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等多数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95536" y="6237312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lang="ja-JP" altLang="en-US" dirty="0"/>
              <a:t>気になったら「</a:t>
            </a:r>
            <a:r>
              <a:rPr lang="en-US" altLang="ja-JP" dirty="0"/>
              <a:t>make </a:t>
            </a:r>
            <a:r>
              <a:rPr lang="ja-JP" altLang="en-US" dirty="0"/>
              <a:t>自動変数」で検索してください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7936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パターンルール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827584" y="1052736"/>
            <a:ext cx="47525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%.o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%.cpp</a:t>
            </a:r>
          </a:p>
          <a:p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    </a:t>
            </a:r>
            <a:r>
              <a:rPr lang="en" altLang="ja-JP" sz="3600" dirty="0">
                <a:solidFill>
                  <a:srgbClr val="011893"/>
                </a:solidFill>
                <a:latin typeface="Menlo" panose="020B0609030804020204" pitchFamily="49" charset="0"/>
              </a:rPr>
              <a:t>g++ -c $&lt;</a:t>
            </a:r>
          </a:p>
        </p:txBody>
      </p:sp>
      <p:sp>
        <p:nvSpPr>
          <p:cNvPr id="5" name="下矢印 4"/>
          <p:cNvSpPr/>
          <p:nvPr/>
        </p:nvSpPr>
        <p:spPr>
          <a:xfrm>
            <a:off x="2051720" y="2492896"/>
            <a:ext cx="720080" cy="83439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987824" y="2636912"/>
            <a:ext cx="5791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ターゲットとして</a:t>
            </a:r>
            <a:r>
              <a:rPr lang="en-US" altLang="ja-JP" sz="2800" dirty="0" err="1">
                <a:latin typeface="Menlo" panose="020B0609030804020204"/>
              </a:rPr>
              <a:t>main.o</a:t>
            </a:r>
            <a:r>
              <a:rPr lang="ja-JP" altLang="en-US" sz="2800" dirty="0"/>
              <a:t>がマッチ</a:t>
            </a:r>
            <a:endParaRPr kumimoji="1" lang="ja-JP" altLang="en-US" sz="2800" dirty="0"/>
          </a:p>
        </p:txBody>
      </p:sp>
      <p:sp>
        <p:nvSpPr>
          <p:cNvPr id="7" name="正方形/長方形 6"/>
          <p:cNvSpPr/>
          <p:nvPr/>
        </p:nvSpPr>
        <p:spPr>
          <a:xfrm>
            <a:off x="827584" y="3501008"/>
            <a:ext cx="5832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main.o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</a:p>
          <a:p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    </a:t>
            </a:r>
            <a:r>
              <a:rPr lang="en" altLang="ja-JP" sz="3600" dirty="0">
                <a:solidFill>
                  <a:srgbClr val="011893"/>
                </a:solidFill>
                <a:latin typeface="Menlo" panose="020B0609030804020204" pitchFamily="49" charset="0"/>
              </a:rPr>
              <a:t>g++ -c main.cpp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899592" y="5445224"/>
            <a:ext cx="2343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err="1">
                <a:latin typeface="Menlo" panose="020B0609030804020204"/>
              </a:rPr>
              <a:t>sub.o</a:t>
            </a:r>
            <a:r>
              <a:rPr lang="ja-JP" altLang="en-US" sz="2800" dirty="0"/>
              <a:t>も同様</a:t>
            </a:r>
          </a:p>
        </p:txBody>
      </p:sp>
    </p:spTree>
    <p:extLst>
      <p:ext uri="{BB962C8B-B14F-4D97-AF65-F5344CB8AC3E}">
        <p14:creationId xmlns:p14="http://schemas.microsoft.com/office/powerpoint/2010/main" val="1758875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変数</a:t>
            </a:r>
            <a:endParaRPr kumimoji="1" lang="ja-JP" altLang="en-US" dirty="0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059AF6A6-4E34-764B-AF69-D8EC6FEBC75A}"/>
              </a:ext>
            </a:extLst>
          </p:cNvPr>
          <p:cNvSpPr/>
          <p:nvPr/>
        </p:nvSpPr>
        <p:spPr>
          <a:xfrm>
            <a:off x="611560" y="2276872"/>
            <a:ext cx="576064" cy="434945"/>
          </a:xfrm>
          <a:prstGeom prst="roundRect">
            <a:avLst>
              <a:gd name="adj" fmla="val 3124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059AF6A6-4E34-764B-AF69-D8EC6FEBC75A}"/>
              </a:ext>
            </a:extLst>
          </p:cNvPr>
          <p:cNvSpPr/>
          <p:nvPr/>
        </p:nvSpPr>
        <p:spPr>
          <a:xfrm>
            <a:off x="539552" y="3356992"/>
            <a:ext cx="648072" cy="434945"/>
          </a:xfrm>
          <a:prstGeom prst="roundRect">
            <a:avLst>
              <a:gd name="adj" fmla="val 3124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2000" y="2564904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コンパイルとリンクで</a:t>
            </a:r>
            <a:endParaRPr kumimoji="1" lang="en-US" altLang="ja-JP" sz="2400" dirty="0"/>
          </a:p>
          <a:p>
            <a:r>
              <a:rPr kumimoji="1" lang="ja-JP" altLang="en-US" sz="2400" dirty="0"/>
              <a:t>同じコマンドを</a:t>
            </a:r>
            <a:r>
              <a:rPr lang="ja-JP" altLang="en-US" sz="2400" dirty="0"/>
              <a:t>使っている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5229200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別のコンパイラを使う時、二か所を修正しなければならない</a:t>
            </a:r>
            <a:endParaRPr kumimoji="1" lang="ja-JP" altLang="en-US" sz="2400" dirty="0"/>
          </a:p>
        </p:txBody>
      </p:sp>
      <p:sp>
        <p:nvSpPr>
          <p:cNvPr id="8" name="下矢印 7"/>
          <p:cNvSpPr/>
          <p:nvPr/>
        </p:nvSpPr>
        <p:spPr>
          <a:xfrm rot="16200000">
            <a:off x="575556" y="5913276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259632" y="5877272"/>
            <a:ext cx="3506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DRY</a:t>
            </a:r>
            <a:r>
              <a:rPr kumimoji="1" lang="ja-JP" altLang="en-US" sz="3200" dirty="0"/>
              <a:t>原則に反する</a:t>
            </a:r>
          </a:p>
        </p:txBody>
      </p:sp>
      <p:cxnSp>
        <p:nvCxnSpPr>
          <p:cNvPr id="13" name="カギ線コネクタ 12"/>
          <p:cNvCxnSpPr>
            <a:cxnSpLocks/>
            <a:stCxn id="6" idx="1"/>
            <a:endCxn id="4" idx="3"/>
          </p:cNvCxnSpPr>
          <p:nvPr/>
        </p:nvCxnSpPr>
        <p:spPr>
          <a:xfrm rot="10800000">
            <a:off x="1187624" y="2494345"/>
            <a:ext cx="3384376" cy="48605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カギ線コネクタ 14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1187624" y="2980403"/>
            <a:ext cx="3384376" cy="5940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0DB6660-037A-204C-A77E-8157F08D4247}"/>
              </a:ext>
            </a:extLst>
          </p:cNvPr>
          <p:cNvSpPr/>
          <p:nvPr/>
        </p:nvSpPr>
        <p:spPr>
          <a:xfrm>
            <a:off x="323528" y="1124744"/>
            <a:ext cx="3888432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main.o sub.o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ja-JP" sz="2400" b="0" dirty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</a:t>
            </a:r>
            <a:r>
              <a:rPr lang="en" altLang="ja-JP" sz="2400" b="0" dirty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$&lt;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</p:spTree>
    <p:extLst>
      <p:ext uri="{BB962C8B-B14F-4D97-AF65-F5344CB8AC3E}">
        <p14:creationId xmlns:p14="http://schemas.microsoft.com/office/powerpoint/2010/main" val="2090912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変数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644008" y="1700808"/>
            <a:ext cx="4284984" cy="41549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FF0000"/>
                </a:solidFill>
                <a:latin typeface="Consolas" panose="020B0609020204030204" pitchFamily="49" charset="0"/>
              </a:rPr>
              <a:t>CXX=g++</a:t>
            </a:r>
          </a:p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all: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a.out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FF0000"/>
                </a:solidFill>
                <a:latin typeface="Consolas" panose="020B0609020204030204" pitchFamily="49" charset="0"/>
              </a:rPr>
              <a:t>$(CXX)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%.o: %.cpp</a:t>
            </a:r>
          </a:p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FF0000"/>
                </a:solidFill>
                <a:latin typeface="Consolas" panose="020B0609020204030204" pitchFamily="49" charset="0"/>
              </a:rPr>
              <a:t>$(CXX)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-c $&lt;</a:t>
            </a:r>
          </a:p>
          <a:p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clean:</a:t>
            </a:r>
          </a:p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rm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-f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*.o</a:t>
            </a:r>
            <a:endParaRPr lang="en-US" altLang="ja-JP" sz="2400" b="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0DB6660-037A-204C-A77E-8157F08D4247}"/>
              </a:ext>
            </a:extLst>
          </p:cNvPr>
          <p:cNvSpPr/>
          <p:nvPr/>
        </p:nvSpPr>
        <p:spPr>
          <a:xfrm>
            <a:off x="107504" y="1700808"/>
            <a:ext cx="3888432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all: a.out</a:t>
            </a:r>
          </a:p>
          <a:p>
            <a:b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a.out: main.o sub.o</a:t>
            </a:r>
          </a:p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  g++ main.o sub.o</a:t>
            </a:r>
          </a:p>
          <a:p>
            <a:b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%.o: %.cpp</a:t>
            </a:r>
          </a:p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  g++ -c $&lt;</a:t>
            </a:r>
          </a:p>
          <a:p>
            <a:b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clean:</a:t>
            </a:r>
          </a:p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5" name="下矢印 4"/>
          <p:cNvSpPr/>
          <p:nvPr/>
        </p:nvSpPr>
        <p:spPr>
          <a:xfrm rot="16200000">
            <a:off x="4103948" y="3320988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27584" y="1052736"/>
            <a:ext cx="7646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CXX</a:t>
            </a:r>
            <a:r>
              <a:rPr kumimoji="1" lang="ja-JP" altLang="en-US" sz="2800" dirty="0"/>
              <a:t>という変数を定義し、</a:t>
            </a:r>
            <a:r>
              <a:rPr lang="en-US" altLang="ja-JP" sz="2800" dirty="0"/>
              <a:t>g++</a:t>
            </a:r>
            <a:r>
              <a:rPr lang="ja-JP" altLang="en-US" sz="2800" dirty="0"/>
              <a:t>という値を代入</a:t>
            </a:r>
            <a:endParaRPr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1520" y="6237312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コンパイラを変更する場合は、一か所だけ修正すればよくなった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300192" y="4869160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使う時は</a:t>
            </a:r>
            <a:r>
              <a:rPr lang="en-US" altLang="ja-JP" dirty="0"/>
              <a:t>$(</a:t>
            </a:r>
            <a:r>
              <a:rPr lang="ja-JP" altLang="en-US" dirty="0"/>
              <a:t>変数名</a:t>
            </a:r>
            <a:r>
              <a:rPr lang="en-US" altLang="ja-JP" dirty="0"/>
              <a:t>)</a:t>
            </a:r>
            <a:r>
              <a:rPr lang="ja-JP" altLang="en-US" dirty="0"/>
              <a:t>とする</a:t>
            </a:r>
            <a:endParaRPr kumimoji="1" lang="ja-JP" altLang="en-US" dirty="0"/>
          </a:p>
        </p:txBody>
      </p:sp>
      <p:sp>
        <p:nvSpPr>
          <p:cNvPr id="11" name="楕円 10"/>
          <p:cNvSpPr/>
          <p:nvPr/>
        </p:nvSpPr>
        <p:spPr>
          <a:xfrm>
            <a:off x="5868144" y="4437112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カギ線コネクタ 12"/>
          <p:cNvCxnSpPr>
            <a:stCxn id="8" idx="1"/>
          </p:cNvCxnSpPr>
          <p:nvPr/>
        </p:nvCxnSpPr>
        <p:spPr>
          <a:xfrm rot="10800000">
            <a:off x="5940152" y="4653136"/>
            <a:ext cx="360040" cy="40069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020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依存関係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2051720" y="1628800"/>
            <a:ext cx="4752528" cy="41549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all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a.out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=g++</a:t>
            </a: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 err="1">
                <a:solidFill>
                  <a:srgbClr val="B1108E"/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.cpp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-c 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clean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rm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-f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*.o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2893" y="1052736"/>
            <a:ext cx="896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</a:t>
            </a:r>
            <a:r>
              <a:rPr lang="ja-JP" altLang="en-US" sz="2400" dirty="0"/>
              <a:t>の</a:t>
            </a:r>
            <a:r>
              <a:rPr lang="en-US" altLang="ja-JP" sz="2400" dirty="0" err="1"/>
              <a:t>Makefile</a:t>
            </a:r>
            <a:r>
              <a:rPr lang="ja-JP" altLang="en-US" sz="2400" dirty="0"/>
              <a:t>には、</a:t>
            </a:r>
            <a:r>
              <a:rPr lang="en-US" altLang="ja-JP" sz="2400" dirty="0">
                <a:latin typeface="Menlo"/>
              </a:rPr>
              <a:t>param.hpp</a:t>
            </a:r>
            <a:r>
              <a:rPr lang="ja-JP" altLang="en-US" sz="2400" dirty="0"/>
              <a:t>の依存関係が正しく入っていない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71600" y="6093296"/>
            <a:ext cx="6809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依存関係を</a:t>
            </a:r>
            <a:r>
              <a:rPr lang="en-US" altLang="ja-JP" sz="2800" dirty="0"/>
              <a:t>make</a:t>
            </a:r>
            <a:r>
              <a:rPr lang="ja-JP" altLang="en-US" sz="2800" dirty="0"/>
              <a:t>にどうやって教えるか？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8607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依存関係</a:t>
            </a:r>
            <a:endParaRPr kumimoji="1" lang="ja-JP" altLang="en-US" dirty="0"/>
          </a:p>
        </p:txBody>
      </p:sp>
      <p:pic>
        <p:nvPicPr>
          <p:cNvPr id="1026" name="Picture 2" descr="高い壺を割ってしまった人のイラスト（事故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564904"/>
            <a:ext cx="228121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丸のマークのイラスト「○」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916833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バツのマークのイラスト「×」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744017" cy="74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971600" y="1124744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がんばって人間</a:t>
            </a:r>
            <a:r>
              <a:rPr lang="ja-JP" altLang="en-US" sz="3200" dirty="0"/>
              <a:t>が依存関係を書く</a:t>
            </a:r>
            <a:endParaRPr kumimoji="1" lang="ja-JP" altLang="en-US" sz="32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71600" y="1916832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ツールに自動的に依存関係を抽出させる</a:t>
            </a:r>
            <a:endParaRPr kumimoji="1" lang="ja-JP" altLang="en-US" sz="32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43608" y="5373216"/>
            <a:ext cx="72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人間のミスを防ぐための仕組みを</a:t>
            </a:r>
            <a:endParaRPr lang="en-US" altLang="ja-JP" sz="3200" dirty="0"/>
          </a:p>
          <a:p>
            <a:r>
              <a:rPr lang="ja-JP" altLang="en-US" sz="3200" dirty="0"/>
              <a:t>人間が作るのはナンセンス</a:t>
            </a:r>
            <a:endParaRPr lang="en-US" altLang="ja-JP" sz="3200" dirty="0"/>
          </a:p>
        </p:txBody>
      </p:sp>
      <p:pic>
        <p:nvPicPr>
          <p:cNvPr id="10" name="Picture 4" descr="丸のマークのイラスト「○」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6832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258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依存関係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5576" y="1196752"/>
            <a:ext cx="7229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g++</a:t>
            </a:r>
            <a:r>
              <a:rPr kumimoji="1" lang="ja-JP" altLang="en-US" sz="3200" dirty="0"/>
              <a:t>は</a:t>
            </a:r>
            <a:r>
              <a:rPr lang="en-US" altLang="ja-JP" sz="3200" dirty="0"/>
              <a:t>Make</a:t>
            </a:r>
            <a:r>
              <a:rPr lang="ja-JP" altLang="en-US" sz="3200" dirty="0"/>
              <a:t>用の依存関係を出力できる</a:t>
            </a:r>
            <a:endParaRPr kumimoji="1" lang="ja-JP" altLang="en-US" sz="32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BD328E8-CB19-A044-90AC-692D45632828}"/>
              </a:ext>
            </a:extLst>
          </p:cNvPr>
          <p:cNvSpPr/>
          <p:nvPr/>
        </p:nvSpPr>
        <p:spPr>
          <a:xfrm>
            <a:off x="1115616" y="1988840"/>
            <a:ext cx="61926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g++ </a:t>
            </a:r>
            <a:r>
              <a:rPr lang="en" altLang="ja-JP" sz="2800" dirty="0">
                <a:solidFill>
                  <a:srgbClr val="FF0000"/>
                </a:solidFill>
                <a:latin typeface="Menlo" panose="020B0609030804020204" pitchFamily="49" charset="0"/>
              </a:rPr>
              <a:t>-MM </a:t>
            </a:r>
            <a:r>
              <a:rPr lang="en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*.cpp</a:t>
            </a:r>
          </a:p>
          <a:p>
            <a:r>
              <a:rPr lang="en-US" altLang="ja-JP" sz="2800" dirty="0" err="1">
                <a:solidFill>
                  <a:srgbClr val="236EBF"/>
                </a:solidFill>
                <a:latin typeface="Menlo" panose="020B0609030804020204" pitchFamily="49" charset="0"/>
              </a:rPr>
              <a:t>main.o</a:t>
            </a:r>
            <a:r>
              <a:rPr lang="en-US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: main.cpp param.hpp</a:t>
            </a:r>
          </a:p>
          <a:p>
            <a:r>
              <a:rPr lang="en-US" altLang="ja-JP" sz="2800" dirty="0" err="1">
                <a:solidFill>
                  <a:srgbClr val="236EBF"/>
                </a:solidFill>
                <a:latin typeface="Menlo" panose="020B0609030804020204" pitchFamily="49" charset="0"/>
              </a:rPr>
              <a:t>sub.o</a:t>
            </a:r>
            <a:r>
              <a:rPr lang="en-US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: sub.cpp param.hpp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BD328E8-CB19-A044-90AC-692D45632828}"/>
              </a:ext>
            </a:extLst>
          </p:cNvPr>
          <p:cNvSpPr/>
          <p:nvPr/>
        </p:nvSpPr>
        <p:spPr>
          <a:xfrm>
            <a:off x="971600" y="4437112"/>
            <a:ext cx="7128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g++ </a:t>
            </a:r>
            <a:r>
              <a:rPr lang="en" altLang="ja-JP" sz="2800" dirty="0">
                <a:solidFill>
                  <a:srgbClr val="FF0000"/>
                </a:solidFill>
                <a:latin typeface="Menlo" panose="020B0609030804020204" pitchFamily="49" charset="0"/>
              </a:rPr>
              <a:t>-MM </a:t>
            </a:r>
            <a:r>
              <a:rPr lang="en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*.cpp &gt; makefile.dep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7544" y="3717032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ファイルにリダイレクトして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67544" y="5157192"/>
            <a:ext cx="4756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err="1"/>
              <a:t>Makefile</a:t>
            </a:r>
            <a:r>
              <a:rPr lang="ja-JP" altLang="en-US" sz="2800" dirty="0"/>
              <a:t>にインクルードする</a:t>
            </a:r>
            <a:endParaRPr kumimoji="1"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899592" y="5733256"/>
            <a:ext cx="49311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0991B6"/>
                </a:solidFill>
                <a:latin typeface="Consolas" panose="020B0609020204030204" pitchFamily="49" charset="0"/>
              </a:rPr>
              <a:t>-include</a:t>
            </a:r>
            <a:r>
              <a:rPr lang="en-US" altLang="ja-JP" sz="32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3200" dirty="0" err="1">
                <a:solidFill>
                  <a:srgbClr val="236EBF"/>
                </a:solidFill>
                <a:latin typeface="Consolas" panose="020B0609020204030204" pitchFamily="49" charset="0"/>
              </a:rPr>
              <a:t>makefile.dep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525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完成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51520" y="980728"/>
            <a:ext cx="5112568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all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a.out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=g++</a:t>
            </a: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 err="1">
                <a:solidFill>
                  <a:srgbClr val="B1108E"/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.cpp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-c 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clean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rm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-f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*.o</a:t>
            </a: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0991B6"/>
                </a:solidFill>
                <a:latin typeface="Consolas" panose="020B0609020204030204" pitchFamily="49" charset="0"/>
              </a:rPr>
              <a:t>-include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makefile.dep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55576" y="6021288"/>
            <a:ext cx="7404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kumimoji="1" lang="ja-JP" altLang="en-US" dirty="0"/>
              <a:t>依存関係を自動で作ったり、ソースファイルを自動で取得したり、</a:t>
            </a:r>
            <a:endParaRPr kumimoji="1" lang="en-US" altLang="ja-JP" dirty="0"/>
          </a:p>
          <a:p>
            <a:r>
              <a:rPr lang="ja-JP" altLang="en-US" dirty="0"/>
              <a:t>　まだ自動化できる部分はいろいろある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734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74461E5-0DAB-7147-AF13-56B85A76D9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なぜビルドツールが必要か？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4AED867-CA59-A54A-A107-B471001B37F8}"/>
              </a:ext>
            </a:extLst>
          </p:cNvPr>
          <p:cNvSpPr txBox="1"/>
          <p:nvPr/>
        </p:nvSpPr>
        <p:spPr>
          <a:xfrm>
            <a:off x="1331640" y="1700808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人間は間違える生き物だから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6C0874E-B713-A74A-886E-DFED6472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96952"/>
            <a:ext cx="1562100" cy="28575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4520F88-95EE-9B4B-82F5-92AEA63D7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212976"/>
            <a:ext cx="2203445" cy="2592288"/>
          </a:xfrm>
          <a:prstGeom prst="rect">
            <a:avLst/>
          </a:prstGeom>
        </p:spPr>
      </p:pic>
      <p:sp>
        <p:nvSpPr>
          <p:cNvPr id="6" name="右矢印 5">
            <a:extLst>
              <a:ext uri="{FF2B5EF4-FFF2-40B4-BE49-F238E27FC236}">
                <a16:creationId xmlns:a16="http://schemas.microsoft.com/office/drawing/2014/main" id="{90600F9E-F299-BE4A-943F-F5A0BD83B864}"/>
              </a:ext>
            </a:extLst>
          </p:cNvPr>
          <p:cNvSpPr/>
          <p:nvPr/>
        </p:nvSpPr>
        <p:spPr>
          <a:xfrm>
            <a:off x="4139952" y="4005064"/>
            <a:ext cx="648072" cy="6286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0465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make</a:t>
            </a:r>
            <a:r>
              <a:rPr kumimoji="1" lang="ja-JP" altLang="en-US" dirty="0" err="1"/>
              <a:t>の応</a:t>
            </a:r>
            <a:r>
              <a:rPr kumimoji="1" lang="ja-JP" altLang="en-US" dirty="0"/>
              <a:t>用例</a:t>
            </a:r>
            <a:r>
              <a:rPr kumimoji="1" lang="en-US" altLang="ja-JP" dirty="0"/>
              <a:t>:</a:t>
            </a:r>
            <a:r>
              <a:rPr lang="ja-JP" altLang="en-US" dirty="0"/>
              <a:t>データ処理</a:t>
            </a:r>
            <a:endParaRPr kumimoji="1" lang="en-US" altLang="ja-JP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71600" y="1124744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大量のデータをスクリプトで変換したい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71600" y="2132856"/>
            <a:ext cx="1861407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Menlo"/>
              </a:rPr>
              <a:t>input0.dat</a:t>
            </a:r>
          </a:p>
          <a:p>
            <a:r>
              <a:rPr lang="en-US" altLang="ja-JP" sz="3200" dirty="0">
                <a:latin typeface="Menlo"/>
              </a:rPr>
              <a:t>input1.dat</a:t>
            </a:r>
          </a:p>
          <a:p>
            <a:r>
              <a:rPr kumimoji="1" lang="en-US" altLang="ja-JP" sz="3200" dirty="0">
                <a:latin typeface="Menlo"/>
              </a:rPr>
              <a:t>input2.dat</a:t>
            </a:r>
          </a:p>
          <a:p>
            <a:r>
              <a:rPr lang="en-US" altLang="ja-JP" sz="3200" dirty="0">
                <a:latin typeface="Menlo"/>
              </a:rPr>
              <a:t>input3.dat</a:t>
            </a:r>
          </a:p>
          <a:p>
            <a:r>
              <a:rPr kumimoji="1" lang="en-US" altLang="ja-JP" sz="3200" dirty="0">
                <a:latin typeface="Menlo"/>
              </a:rPr>
              <a:t>…</a:t>
            </a:r>
          </a:p>
          <a:p>
            <a:r>
              <a:rPr lang="en-US" altLang="ja-JP" sz="3200" dirty="0">
                <a:latin typeface="Menlo"/>
              </a:rPr>
              <a:t>input9.dat</a:t>
            </a:r>
            <a:endParaRPr kumimoji="1" lang="en-US" altLang="ja-JP" sz="3200" dirty="0">
              <a:latin typeface="Menlo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36096" y="2132856"/>
            <a:ext cx="2127505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Menlo"/>
              </a:rPr>
              <a:t>output0.dat</a:t>
            </a:r>
          </a:p>
          <a:p>
            <a:r>
              <a:rPr lang="en-US" altLang="ja-JP" sz="3200" dirty="0">
                <a:latin typeface="Menlo"/>
              </a:rPr>
              <a:t>output1.dat</a:t>
            </a:r>
          </a:p>
          <a:p>
            <a:r>
              <a:rPr lang="en-US" altLang="ja-JP" sz="3200" dirty="0">
                <a:latin typeface="Menlo"/>
              </a:rPr>
              <a:t>out</a:t>
            </a:r>
            <a:r>
              <a:rPr kumimoji="1" lang="en-US" altLang="ja-JP" sz="3200" dirty="0">
                <a:latin typeface="Menlo"/>
              </a:rPr>
              <a:t>put2.dat</a:t>
            </a:r>
          </a:p>
          <a:p>
            <a:r>
              <a:rPr lang="en-US" altLang="ja-JP" sz="3200" dirty="0">
                <a:latin typeface="Menlo"/>
              </a:rPr>
              <a:t>output3.dat</a:t>
            </a:r>
          </a:p>
          <a:p>
            <a:r>
              <a:rPr kumimoji="1" lang="en-US" altLang="ja-JP" sz="3200" dirty="0">
                <a:latin typeface="Menlo"/>
              </a:rPr>
              <a:t>…</a:t>
            </a:r>
          </a:p>
          <a:p>
            <a:r>
              <a:rPr lang="en-US" altLang="ja-JP" sz="3200" dirty="0">
                <a:latin typeface="Menlo"/>
              </a:rPr>
              <a:t>output9.dat</a:t>
            </a:r>
            <a:endParaRPr kumimoji="1" lang="en-US" altLang="ja-JP" sz="3200" dirty="0">
              <a:latin typeface="Menlo"/>
            </a:endParaRPr>
          </a:p>
        </p:txBody>
      </p:sp>
      <p:sp>
        <p:nvSpPr>
          <p:cNvPr id="7" name="下矢印 6"/>
          <p:cNvSpPr/>
          <p:nvPr/>
        </p:nvSpPr>
        <p:spPr>
          <a:xfrm rot="16200000">
            <a:off x="4031940" y="3320987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03848" y="4077072"/>
            <a:ext cx="1973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Menlo" panose="020B0609030804020204"/>
              </a:rPr>
              <a:t>convert.py</a:t>
            </a:r>
            <a:endParaRPr kumimoji="1" lang="ja-JP" altLang="en-US" sz="3200" dirty="0">
              <a:latin typeface="Menlo" panose="020B0609030804020204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79712" y="5445224"/>
            <a:ext cx="4464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Menlo" panose="020B0609030804020204"/>
              </a:rPr>
              <a:t>python convert.py &lt; input0.dat &gt; output0.dat</a:t>
            </a:r>
          </a:p>
          <a:p>
            <a:r>
              <a:rPr lang="en-US" altLang="ja-JP" dirty="0">
                <a:latin typeface="Menlo" panose="020B0609030804020204"/>
              </a:rPr>
              <a:t>python convert.py &lt; input1.dat &gt; output1.dat</a:t>
            </a:r>
          </a:p>
          <a:p>
            <a:r>
              <a:rPr lang="en-US" altLang="ja-JP" dirty="0">
                <a:latin typeface="Menlo" panose="020B0609030804020204"/>
              </a:rPr>
              <a:t>python convert.py &lt; input2.dat &gt; output2.dat</a:t>
            </a:r>
          </a:p>
          <a:p>
            <a:r>
              <a:rPr kumimoji="1" lang="en-US" altLang="ja-JP" dirty="0">
                <a:latin typeface="Menlo" panose="020B0609030804020204"/>
              </a:rPr>
              <a:t>…</a:t>
            </a:r>
            <a:endParaRPr kumimoji="1" lang="ja-JP" altLang="en-US" dirty="0"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477624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make</a:t>
            </a:r>
            <a:r>
              <a:rPr lang="ja-JP" altLang="en-US" dirty="0" err="1"/>
              <a:t>の応</a:t>
            </a:r>
            <a:r>
              <a:rPr lang="ja-JP" altLang="en-US" dirty="0"/>
              <a:t>用例</a:t>
            </a:r>
            <a:r>
              <a:rPr lang="en-US" altLang="ja-JP" dirty="0"/>
              <a:t>:</a:t>
            </a:r>
            <a:r>
              <a:rPr lang="ja-JP" altLang="en-US" dirty="0"/>
              <a:t>データ処理</a:t>
            </a:r>
            <a:endParaRPr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467544" y="1916832"/>
            <a:ext cx="6120680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INPUTS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08134A"/>
                </a:solidFill>
                <a:latin typeface="Consolas" panose="020B0609020204030204" pitchFamily="49" charset="0"/>
              </a:rPr>
              <a:t>shell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 ls input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*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2400" dirty="0" err="1">
                <a:solidFill>
                  <a:srgbClr val="A44185"/>
                </a:solidFill>
                <a:latin typeface="Consolas" panose="020B0609020204030204" pitchFamily="49" charset="0"/>
              </a:rPr>
              <a:t>dat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 err="1">
                <a:solidFill>
                  <a:srgbClr val="2F86D2"/>
                </a:solidFill>
                <a:latin typeface="Consolas" panose="020B0609020204030204" pitchFamily="49" charset="0"/>
              </a:rPr>
              <a:t>INPUTS:input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%=output%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all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output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: input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ja-JP" altLang="en-US" sz="2400" dirty="0">
                <a:solidFill>
                  <a:srgbClr val="0460B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python convert.py &lt; 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 &gt; 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$@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clean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2400" dirty="0" err="1">
                <a:solidFill>
                  <a:srgbClr val="0460B1"/>
                </a:solidFill>
                <a:latin typeface="Consolas" panose="020B0609020204030204" pitchFamily="49" charset="0"/>
              </a:rPr>
              <a:t>rm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 -f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7544" y="1196752"/>
            <a:ext cx="779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こんな</a:t>
            </a:r>
            <a:r>
              <a:rPr lang="en-US" altLang="ja-JP" sz="2800" dirty="0" err="1"/>
              <a:t>Makefile</a:t>
            </a:r>
            <a:r>
              <a:rPr lang="ja-JP" altLang="en-US" sz="2800" dirty="0"/>
              <a:t>を書けば</a:t>
            </a:r>
            <a:r>
              <a:rPr lang="en-US" altLang="ja-JP" sz="2800" dirty="0"/>
              <a:t>make</a:t>
            </a:r>
            <a:r>
              <a:rPr lang="ja-JP" altLang="en-US" sz="2800" dirty="0"/>
              <a:t>一発で変換できる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09824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シェル関数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539552" y="1268760"/>
            <a:ext cx="67393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2F86D2"/>
                </a:solidFill>
                <a:latin typeface="Consolas" panose="020B0609020204030204" pitchFamily="49" charset="0"/>
              </a:rPr>
              <a:t>INPUTS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3200" dirty="0">
                <a:solidFill>
                  <a:srgbClr val="08134A"/>
                </a:solidFill>
                <a:latin typeface="Consolas" panose="020B0609020204030204" pitchFamily="49" charset="0"/>
              </a:rPr>
              <a:t>shell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 ls input</a:t>
            </a:r>
            <a:r>
              <a:rPr lang="en-US" altLang="ja-JP" sz="3200" dirty="0">
                <a:solidFill>
                  <a:srgbClr val="2970C7"/>
                </a:solidFill>
                <a:latin typeface="Consolas" panose="020B0609020204030204" pitchFamily="49" charset="0"/>
              </a:rPr>
              <a:t>*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3200" dirty="0" err="1">
                <a:solidFill>
                  <a:srgbClr val="A44185"/>
                </a:solidFill>
                <a:latin typeface="Consolas" panose="020B0609020204030204" pitchFamily="49" charset="0"/>
              </a:rPr>
              <a:t>dat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19672" y="2420888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実行結果を変数に代入する</a:t>
            </a:r>
          </a:p>
        </p:txBody>
      </p:sp>
      <p:cxnSp>
        <p:nvCxnSpPr>
          <p:cNvPr id="7" name="直線コネクタ 6"/>
          <p:cNvCxnSpPr>
            <a:stCxn id="3" idx="2"/>
          </p:cNvCxnSpPr>
          <p:nvPr/>
        </p:nvCxnSpPr>
        <p:spPr>
          <a:xfrm flipV="1">
            <a:off x="3909225" y="1844824"/>
            <a:ext cx="3039039" cy="871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楕円 7"/>
          <p:cNvSpPr/>
          <p:nvPr/>
        </p:nvSpPr>
        <p:spPr>
          <a:xfrm>
            <a:off x="5364088" y="1628800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1187624" y="1628800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stCxn id="8" idx="4"/>
            <a:endCxn id="9" idx="4"/>
          </p:cNvCxnSpPr>
          <p:nvPr/>
        </p:nvCxnSpPr>
        <p:spPr>
          <a:xfrm rot="5400000">
            <a:off x="3383868" y="-243408"/>
            <a:ext cx="12700" cy="4176464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35496" y="4077072"/>
            <a:ext cx="902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INPUTS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=input0.dat input1.dat input2.dat … input9.dat</a:t>
            </a:r>
            <a:endParaRPr lang="ja-JP" altLang="en-US" sz="2400" dirty="0"/>
          </a:p>
        </p:txBody>
      </p:sp>
      <p:sp>
        <p:nvSpPr>
          <p:cNvPr id="14" name="下矢印 13"/>
          <p:cNvSpPr/>
          <p:nvPr/>
        </p:nvSpPr>
        <p:spPr>
          <a:xfrm>
            <a:off x="3779912" y="3212976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038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変数の置換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83568" y="1124744"/>
            <a:ext cx="74174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3200" dirty="0" err="1">
                <a:solidFill>
                  <a:srgbClr val="2F86D2"/>
                </a:solidFill>
                <a:latin typeface="Consolas" panose="020B0609020204030204" pitchFamily="49" charset="0"/>
              </a:rPr>
              <a:t>INPUTS:input</a:t>
            </a:r>
            <a:r>
              <a:rPr lang="en-US" altLang="ja-JP" sz="3200" dirty="0">
                <a:solidFill>
                  <a:srgbClr val="2F86D2"/>
                </a:solidFill>
                <a:latin typeface="Consolas" panose="020B0609020204030204" pitchFamily="49" charset="0"/>
              </a:rPr>
              <a:t>%=output%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72447" y="1988840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別の変数を、パターンマッチにより置換する</a:t>
            </a:r>
          </a:p>
        </p:txBody>
      </p:sp>
      <p:sp>
        <p:nvSpPr>
          <p:cNvPr id="5" name="下矢印 4"/>
          <p:cNvSpPr/>
          <p:nvPr/>
        </p:nvSpPr>
        <p:spPr>
          <a:xfrm>
            <a:off x="4211960" y="4221088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68458" y="3356992"/>
            <a:ext cx="8268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INPUTS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=input0.dat input1.dat … input9.dat</a:t>
            </a:r>
            <a:endParaRPr lang="ja-JP" altLang="en-US" sz="2800" dirty="0"/>
          </a:p>
        </p:txBody>
      </p:sp>
      <p:sp>
        <p:nvSpPr>
          <p:cNvPr id="7" name="正方形/長方形 6"/>
          <p:cNvSpPr/>
          <p:nvPr/>
        </p:nvSpPr>
        <p:spPr>
          <a:xfrm>
            <a:off x="51216" y="4941168"/>
            <a:ext cx="90572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=output0.dat output1.dat … output9.dat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08228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パターンルール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95536" y="1412776"/>
            <a:ext cx="7488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00B050"/>
                </a:solidFill>
                <a:latin typeface="Consolas" panose="020B0609020204030204" pitchFamily="49" charset="0"/>
              </a:rPr>
              <a:t>all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3200" dirty="0">
                <a:solidFill>
                  <a:srgbClr val="FFC000"/>
                </a:solidFill>
                <a:latin typeface="Consolas" panose="020B0609020204030204" pitchFamily="49" charset="0"/>
              </a:rPr>
              <a:t>output0.dat output1.dat …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395536" y="2852936"/>
            <a:ext cx="6984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0B050"/>
                </a:solidFill>
                <a:latin typeface="Consolas" panose="020B0609020204030204" pitchFamily="49" charset="0"/>
              </a:rPr>
              <a:t>output</a:t>
            </a:r>
            <a:r>
              <a:rPr lang="en-US" altLang="ja-JP" sz="28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800" dirty="0">
                <a:solidFill>
                  <a:srgbClr val="FFC000"/>
                </a:solidFill>
                <a:latin typeface="Consolas" panose="020B0609020204030204" pitchFamily="49" charset="0"/>
              </a:rPr>
              <a:t>input</a:t>
            </a:r>
            <a:r>
              <a:rPr lang="en-US" altLang="ja-JP" sz="28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endParaRPr lang="en-US" altLang="ja-JP" sz="28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ja-JP" altLang="en-US" sz="2800" dirty="0">
                <a:solidFill>
                  <a:srgbClr val="0460B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11893"/>
                </a:solidFill>
                <a:latin typeface="Consolas" panose="020B0609020204030204" pitchFamily="49" charset="0"/>
              </a:rPr>
              <a:t>python convert.py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 &lt;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 &gt;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$@</a:t>
            </a:r>
            <a:endParaRPr lang="en-US" altLang="ja-JP" sz="2800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1547664" y="1916832"/>
            <a:ext cx="2520280" cy="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楕円 5"/>
          <p:cNvSpPr/>
          <p:nvPr/>
        </p:nvSpPr>
        <p:spPr>
          <a:xfrm>
            <a:off x="2699792" y="1692097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115616" y="2924944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>
            <a:stCxn id="6" idx="4"/>
            <a:endCxn id="8" idx="0"/>
          </p:cNvCxnSpPr>
          <p:nvPr/>
        </p:nvCxnSpPr>
        <p:spPr>
          <a:xfrm rot="5400000">
            <a:off x="1507305" y="1624444"/>
            <a:ext cx="1016823" cy="15841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1979712" y="24836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マッチ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395536" y="4725144"/>
            <a:ext cx="6984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0B050"/>
                </a:solidFill>
                <a:latin typeface="Consolas" panose="020B0609020204030204" pitchFamily="49" charset="0"/>
              </a:rPr>
              <a:t>output0.dat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800" dirty="0">
                <a:solidFill>
                  <a:srgbClr val="FFC000"/>
                </a:solidFill>
                <a:latin typeface="Consolas" panose="020B0609020204030204" pitchFamily="49" charset="0"/>
              </a:rPr>
              <a:t>input0.dat</a:t>
            </a:r>
          </a:p>
          <a:p>
            <a:r>
              <a:rPr lang="ja-JP" altLang="en-US" sz="2800" dirty="0">
                <a:solidFill>
                  <a:srgbClr val="0460B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11893"/>
                </a:solidFill>
                <a:latin typeface="Consolas" panose="020B0609020204030204" pitchFamily="49" charset="0"/>
              </a:rPr>
              <a:t>python convert.py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 &lt;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 &gt;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$@</a:t>
            </a:r>
            <a:endParaRPr lang="en-US" altLang="ja-JP" sz="2800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355976" y="4005064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latin typeface="Consolas" panose="020B0609020204030204" pitchFamily="49" charset="0"/>
              </a:rPr>
              <a:t>% = 0.dat</a:t>
            </a:r>
            <a:endParaRPr lang="ja-JP" altLang="en-US" sz="2800" dirty="0"/>
          </a:p>
        </p:txBody>
      </p:sp>
      <p:sp>
        <p:nvSpPr>
          <p:cNvPr id="16" name="下矢印 15"/>
          <p:cNvSpPr/>
          <p:nvPr/>
        </p:nvSpPr>
        <p:spPr>
          <a:xfrm>
            <a:off x="2339752" y="4005064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131840" y="6093296"/>
            <a:ext cx="2156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FFC000"/>
                </a:solidFill>
                <a:latin typeface="Consolas" panose="020B0609020204030204" pitchFamily="49" charset="0"/>
              </a:rPr>
              <a:t>input0.dat</a:t>
            </a:r>
            <a:endParaRPr lang="ja-JP" altLang="en-US" sz="2800" dirty="0">
              <a:solidFill>
                <a:srgbClr val="FFC000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228184" y="6093296"/>
            <a:ext cx="23535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00B050"/>
                </a:solidFill>
                <a:latin typeface="Consolas" panose="020B0609020204030204" pitchFamily="49" charset="0"/>
              </a:rPr>
              <a:t>output0.dat</a:t>
            </a:r>
            <a:endParaRPr lang="ja-JP" altLang="en-US" sz="2800" dirty="0">
              <a:solidFill>
                <a:srgbClr val="00B050"/>
              </a:solidFill>
            </a:endParaRPr>
          </a:p>
        </p:txBody>
      </p:sp>
      <p:sp>
        <p:nvSpPr>
          <p:cNvPr id="19" name="楕円 18"/>
          <p:cNvSpPr/>
          <p:nvPr/>
        </p:nvSpPr>
        <p:spPr>
          <a:xfrm>
            <a:off x="5292080" y="5373216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/>
          <p:cNvSpPr/>
          <p:nvPr/>
        </p:nvSpPr>
        <p:spPr>
          <a:xfrm>
            <a:off x="6300192" y="5445224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カギ線コネクタ 22"/>
          <p:cNvCxnSpPr>
            <a:stCxn id="19" idx="4"/>
            <a:endCxn id="17" idx="0"/>
          </p:cNvCxnSpPr>
          <p:nvPr/>
        </p:nvCxnSpPr>
        <p:spPr>
          <a:xfrm rot="5400000">
            <a:off x="4553028" y="5246232"/>
            <a:ext cx="504056" cy="1190072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>
            <a:stCxn id="20" idx="4"/>
            <a:endCxn id="18" idx="0"/>
          </p:cNvCxnSpPr>
          <p:nvPr/>
        </p:nvCxnSpPr>
        <p:spPr>
          <a:xfrm rot="16200000" flipH="1">
            <a:off x="6690552" y="5378899"/>
            <a:ext cx="432048" cy="996745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206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Make</a:t>
            </a:r>
            <a:r>
              <a:rPr lang="ja-JP" altLang="en-US" dirty="0"/>
              <a:t>によるデータ処理</a:t>
            </a:r>
            <a:endParaRPr kumimoji="1" lang="ja-JP" altLang="en-US" dirty="0"/>
          </a:p>
        </p:txBody>
      </p:sp>
      <p:pic>
        <p:nvPicPr>
          <p:cNvPr id="2050" name="Picture 2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744017" cy="59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331640" y="126876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更新されたファイルのみ変換され</a:t>
            </a:r>
            <a:r>
              <a:rPr lang="ja-JP" altLang="en-US" sz="2800" dirty="0"/>
              <a:t>て効率的</a:t>
            </a:r>
            <a:endParaRPr kumimoji="1" lang="en-US" altLang="ja-JP" sz="2800" dirty="0"/>
          </a:p>
        </p:txBody>
      </p:sp>
      <p:pic>
        <p:nvPicPr>
          <p:cNvPr id="6" name="Picture 2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744017" cy="59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331640" y="2276872"/>
            <a:ext cx="6571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Menlo"/>
              </a:rPr>
              <a:t>make –j</a:t>
            </a:r>
            <a:r>
              <a:rPr kumimoji="1" lang="en-US" altLang="ja-JP" sz="2800" dirty="0"/>
              <a:t> </a:t>
            </a:r>
            <a:r>
              <a:rPr kumimoji="1" lang="ja-JP" altLang="en-US" sz="2800" dirty="0"/>
              <a:t>による並列ビルドができて便利</a:t>
            </a:r>
            <a:endParaRPr kumimoji="1" lang="en-US" altLang="ja-JP" sz="2800" dirty="0"/>
          </a:p>
        </p:txBody>
      </p:sp>
      <p:pic>
        <p:nvPicPr>
          <p:cNvPr id="2052" name="Picture 4" descr="小さな花のイラスト「赤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68960"/>
            <a:ext cx="892521" cy="83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1331640" y="3284984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データの変換方法が記録として残る</a:t>
            </a:r>
            <a:endParaRPr kumimoji="1" lang="en-US" altLang="ja-JP" sz="2800" dirty="0">
              <a:solidFill>
                <a:srgbClr val="FF0000"/>
              </a:solidFill>
            </a:endParaRPr>
          </a:p>
        </p:txBody>
      </p:sp>
      <p:pic>
        <p:nvPicPr>
          <p:cNvPr id="2054" name="Picture 6" descr="うっかりした人のイラスト（男性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85" y="4437112"/>
            <a:ext cx="1703709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1979712" y="4725144"/>
            <a:ext cx="6478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三日後の自分は他人</a:t>
            </a:r>
            <a:endParaRPr lang="en-US" altLang="ja-JP" sz="2400" dirty="0"/>
          </a:p>
          <a:p>
            <a:r>
              <a:rPr lang="ja-JP" altLang="en-US" sz="2400" dirty="0"/>
              <a:t>「データフォルダで</a:t>
            </a:r>
            <a:r>
              <a:rPr lang="en-US" altLang="ja-JP" sz="2400" dirty="0"/>
              <a:t>make</a:t>
            </a:r>
            <a:r>
              <a:rPr lang="ja-JP" altLang="en-US" sz="2400" dirty="0"/>
              <a:t>すればよい」とだけ</a:t>
            </a:r>
            <a:endParaRPr lang="en-US" altLang="ja-JP" sz="2400" dirty="0"/>
          </a:p>
          <a:p>
            <a:r>
              <a:rPr kumimoji="1" lang="ja-JP" altLang="en-US" sz="2400" dirty="0"/>
              <a:t>覚えておけば良いので、判断力を消費しない</a:t>
            </a:r>
            <a:endParaRPr kumimoji="1" lang="en-US" altLang="ja-JP" sz="2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67544" y="6381328"/>
            <a:ext cx="79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make</a:t>
            </a:r>
            <a:r>
              <a:rPr lang="ja-JP" altLang="en-US" dirty="0"/>
              <a:t>ではなくシェルスクリプトでも良いから、とにかく自動化＆保存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47660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Make</a:t>
            </a:r>
            <a:r>
              <a:rPr kumimoji="1" lang="ja-JP" altLang="en-US" dirty="0"/>
              <a:t>による論文ビルド</a:t>
            </a:r>
          </a:p>
        </p:txBody>
      </p:sp>
      <p:grpSp>
        <p:nvGrpSpPr>
          <p:cNvPr id="34" name="グループ化 33"/>
          <p:cNvGrpSpPr/>
          <p:nvPr/>
        </p:nvGrpSpPr>
        <p:grpSpPr>
          <a:xfrm>
            <a:off x="323528" y="1988840"/>
            <a:ext cx="7920880" cy="3683868"/>
            <a:chOff x="323528" y="1113284"/>
            <a:chExt cx="7920880" cy="3683868"/>
          </a:xfrm>
        </p:grpSpPr>
        <p:pic>
          <p:nvPicPr>
            <p:cNvPr id="4098" name="Picture 2" descr="ファイルアイコン（赤）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2" y="2564904"/>
              <a:ext cx="864096" cy="1003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7452320" y="2924944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PDF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4100" name="Picture 4" descr="ファイルアイコン（グレー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2564903"/>
              <a:ext cx="936104" cy="1087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5364088" y="2987660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 err="1">
                  <a:solidFill>
                    <a:schemeClr val="bg1"/>
                  </a:solidFill>
                </a:rPr>
                <a:t>TeX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4102" name="Picture 6" descr="ファイルアイコン（画像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1689348"/>
              <a:ext cx="864096" cy="1003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ファイルアイコン（画像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3777580"/>
              <a:ext cx="864096" cy="1003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605880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52" y="1758280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352" y="1910680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752" y="2063080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93" y="3633564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593" y="3785964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993" y="3938364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393" y="4090764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直線矢印コネクタ 9"/>
            <p:cNvCxnSpPr>
              <a:endCxn id="4102" idx="1"/>
            </p:cNvCxnSpPr>
            <p:nvPr/>
          </p:nvCxnSpPr>
          <p:spPr>
            <a:xfrm flipV="1">
              <a:off x="1979712" y="2191081"/>
              <a:ext cx="864096" cy="232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 flipV="1">
              <a:off x="1979712" y="4279313"/>
              <a:ext cx="864096" cy="232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/>
            <p:cNvSpPr txBox="1"/>
            <p:nvPr/>
          </p:nvSpPr>
          <p:spPr>
            <a:xfrm flipH="1">
              <a:off x="323528" y="1113284"/>
              <a:ext cx="194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データファイル</a:t>
              </a:r>
              <a:endParaRPr kumimoji="1" lang="ja-JP" altLang="en-US" dirty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 flipH="1">
              <a:off x="323528" y="3129508"/>
              <a:ext cx="194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データファイル</a:t>
              </a:r>
              <a:endParaRPr kumimoji="1" lang="ja-JP" altLang="en-US" dirty="0"/>
            </a:p>
          </p:txBody>
        </p:sp>
        <p:sp>
          <p:nvSpPr>
            <p:cNvPr id="25" name="テキスト ボックス 24"/>
            <p:cNvSpPr txBox="1"/>
            <p:nvPr/>
          </p:nvSpPr>
          <p:spPr>
            <a:xfrm flipH="1">
              <a:off x="1907704" y="4365104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/>
                <a:t>gnuplot</a:t>
              </a:r>
              <a:endParaRPr kumimoji="1" lang="ja-JP" altLang="en-US" dirty="0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 flipH="1">
              <a:off x="1907704" y="2276872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python</a:t>
              </a:r>
              <a:endParaRPr kumimoji="1" lang="ja-JP" altLang="en-US" dirty="0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 flipH="1">
              <a:off x="2483768" y="3356992"/>
              <a:ext cx="1584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画像ファイル</a:t>
              </a:r>
              <a:endParaRPr kumimoji="1" lang="ja-JP" altLang="en-US" dirty="0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 flipH="1">
              <a:off x="2483768" y="1268760"/>
              <a:ext cx="1584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画像ファイル</a:t>
              </a:r>
              <a:endParaRPr kumimoji="1" lang="ja-JP" altLang="en-US" dirty="0"/>
            </a:p>
          </p:txBody>
        </p:sp>
        <p:cxnSp>
          <p:nvCxnSpPr>
            <p:cNvPr id="20" name="カギ線コネクタ 19"/>
            <p:cNvCxnSpPr>
              <a:stCxn id="4102" idx="3"/>
              <a:endCxn id="6" idx="1"/>
            </p:cNvCxnSpPr>
            <p:nvPr/>
          </p:nvCxnSpPr>
          <p:spPr>
            <a:xfrm>
              <a:off x="3707904" y="2191081"/>
              <a:ext cx="1656184" cy="981245"/>
            </a:xfrm>
            <a:prstGeom prst="bentConnector3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カギ線コネクタ 22"/>
            <p:cNvCxnSpPr>
              <a:stCxn id="8" idx="3"/>
              <a:endCxn id="6" idx="1"/>
            </p:cNvCxnSpPr>
            <p:nvPr/>
          </p:nvCxnSpPr>
          <p:spPr>
            <a:xfrm flipV="1">
              <a:off x="3707904" y="3172326"/>
              <a:ext cx="1656184" cy="1106987"/>
            </a:xfrm>
            <a:prstGeom prst="bentConnector3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>
              <a:stCxn id="4100" idx="3"/>
              <a:endCxn id="3" idx="1"/>
            </p:cNvCxnSpPr>
            <p:nvPr/>
          </p:nvCxnSpPr>
          <p:spPr>
            <a:xfrm>
              <a:off x="6228184" y="3108448"/>
              <a:ext cx="1224136" cy="116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テキスト ボックス 31"/>
            <p:cNvSpPr txBox="1"/>
            <p:nvPr/>
          </p:nvSpPr>
          <p:spPr>
            <a:xfrm>
              <a:off x="6113492" y="320368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コンパイル</a:t>
              </a:r>
              <a:endParaRPr kumimoji="1" lang="ja-JP" altLang="en-US" dirty="0"/>
            </a:p>
          </p:txBody>
        </p:sp>
      </p:grpSp>
      <p:sp>
        <p:nvSpPr>
          <p:cNvPr id="38" name="テキスト ボックス 37"/>
          <p:cNvSpPr txBox="1"/>
          <p:nvPr/>
        </p:nvSpPr>
        <p:spPr>
          <a:xfrm>
            <a:off x="251520" y="5805264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最初に精度の低いデータで図を作っておいて、後から</a:t>
            </a:r>
            <a:endParaRPr kumimoji="1" lang="en-US" altLang="ja-JP" sz="2400" dirty="0"/>
          </a:p>
          <a:p>
            <a:r>
              <a:rPr lang="ja-JP" altLang="en-US" sz="2400" dirty="0"/>
              <a:t>本番の図に差し替える時等に便利</a:t>
            </a:r>
            <a:endParaRPr kumimoji="1" lang="ja-JP" altLang="en-US" sz="24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51520" y="1052736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依存関係と処理を</a:t>
            </a:r>
            <a:r>
              <a:rPr lang="en-US" altLang="ja-JP" sz="2400" dirty="0" err="1"/>
              <a:t>Makefile</a:t>
            </a:r>
            <a:r>
              <a:rPr lang="ja-JP" altLang="en-US" sz="2400" dirty="0"/>
              <a:t>に記述しておけば、データの更新から論文</a:t>
            </a:r>
            <a:r>
              <a:rPr lang="en-US" altLang="ja-JP" sz="2400" dirty="0"/>
              <a:t>PDF</a:t>
            </a:r>
            <a:r>
              <a:rPr lang="ja-JP" altLang="en-US" sz="2400" dirty="0"/>
              <a:t>まで</a:t>
            </a:r>
            <a:r>
              <a:rPr lang="en-US" altLang="ja-JP" sz="2400" dirty="0"/>
              <a:t>make</a:t>
            </a:r>
            <a:r>
              <a:rPr lang="ja-JP" altLang="en-US" sz="2400" dirty="0"/>
              <a:t>一発で行く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8969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 flipH="1">
            <a:off x="395536" y="1340768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依存関係のあるタスクは原則として自動化する</a:t>
            </a:r>
            <a:endParaRPr lang="en-US" altLang="ja-JP" sz="2800" dirty="0"/>
          </a:p>
        </p:txBody>
      </p:sp>
      <p:sp>
        <p:nvSpPr>
          <p:cNvPr id="4" name="テキスト ボックス 3"/>
          <p:cNvSpPr txBox="1"/>
          <p:nvPr/>
        </p:nvSpPr>
        <p:spPr>
          <a:xfrm flipH="1">
            <a:off x="1043608" y="1988840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「</a:t>
            </a:r>
            <a:r>
              <a:rPr lang="ja-JP" altLang="en-US" sz="2800" dirty="0">
                <a:solidFill>
                  <a:srgbClr val="FFC000"/>
                </a:solidFill>
              </a:rPr>
              <a:t>〇〇</a:t>
            </a:r>
            <a:r>
              <a:rPr lang="ja-JP" altLang="en-US" sz="2800" dirty="0"/>
              <a:t>したら</a:t>
            </a:r>
            <a:r>
              <a:rPr lang="ja-JP" altLang="en-US" sz="2800" dirty="0">
                <a:solidFill>
                  <a:srgbClr val="00B050"/>
                </a:solidFill>
              </a:rPr>
              <a:t>〇〇</a:t>
            </a:r>
            <a:r>
              <a:rPr lang="ja-JP" altLang="en-US" sz="2800" dirty="0"/>
              <a:t>しなければならない」や</a:t>
            </a:r>
            <a:endParaRPr lang="en-US" altLang="ja-JP" sz="2800" dirty="0"/>
          </a:p>
          <a:p>
            <a:r>
              <a:rPr kumimoji="1" lang="ja-JP" altLang="en-US" sz="2800" dirty="0"/>
              <a:t>「</a:t>
            </a:r>
            <a:r>
              <a:rPr kumimoji="1" lang="ja-JP" altLang="en-US" sz="2800" dirty="0">
                <a:solidFill>
                  <a:srgbClr val="00B050"/>
                </a:solidFill>
              </a:rPr>
              <a:t>〇〇</a:t>
            </a:r>
            <a:r>
              <a:rPr kumimoji="1" lang="ja-JP" altLang="en-US" sz="2800" dirty="0"/>
              <a:t>の前には</a:t>
            </a:r>
            <a:r>
              <a:rPr kumimoji="1" lang="ja-JP" altLang="en-US" sz="2800" dirty="0">
                <a:solidFill>
                  <a:srgbClr val="FFC000"/>
                </a:solidFill>
              </a:rPr>
              <a:t>〇〇</a:t>
            </a:r>
            <a:r>
              <a:rPr kumimoji="1" lang="ja-JP" altLang="en-US" sz="2800" dirty="0"/>
              <a:t>すること」は危険信号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 flipH="1">
            <a:off x="467544" y="3789040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データ処理などは原則として自動化しておく</a:t>
            </a:r>
            <a:endParaRPr lang="en-US" altLang="ja-JP" sz="2800" dirty="0"/>
          </a:p>
        </p:txBody>
      </p:sp>
      <p:sp>
        <p:nvSpPr>
          <p:cNvPr id="6" name="正方形/長方形 5"/>
          <p:cNvSpPr/>
          <p:nvPr/>
        </p:nvSpPr>
        <p:spPr>
          <a:xfrm>
            <a:off x="1259632" y="4437112"/>
            <a:ext cx="7007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/>
              <a:t>便利のためというより、後の記録のために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8655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9DB4FD4-FB3B-6443-915A-43CDFD932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依存関係のあるタスク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EBABAD-FD72-3B4A-99E2-5F8AD416D70B}"/>
              </a:ext>
            </a:extLst>
          </p:cNvPr>
          <p:cNvSpPr txBox="1"/>
          <p:nvPr/>
        </p:nvSpPr>
        <p:spPr>
          <a:xfrm>
            <a:off x="1187624" y="1196752"/>
            <a:ext cx="64780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装置</a:t>
            </a:r>
            <a:r>
              <a:rPr kumimoji="1" lang="en-US" altLang="ja-JP" sz="3200"/>
              <a:t>A</a:t>
            </a:r>
            <a:r>
              <a:rPr kumimoji="1" lang="ja-JP" altLang="en-US" sz="3200"/>
              <a:t>と</a:t>
            </a:r>
            <a:r>
              <a:rPr kumimoji="1" lang="en-US" altLang="ja-JP" sz="3200"/>
              <a:t>B</a:t>
            </a:r>
            <a:r>
              <a:rPr kumimoji="1" lang="ja-JP" altLang="en-US" sz="3200"/>
              <a:t>からなるシステムがあり</a:t>
            </a:r>
            <a:endParaRPr kumimoji="1" lang="en-US" altLang="ja-JP" sz="3200"/>
          </a:p>
          <a:p>
            <a:r>
              <a:rPr lang="en-US" altLang="ja-JP" sz="3200"/>
              <a:t>A</a:t>
            </a:r>
            <a:r>
              <a:rPr lang="ja-JP" altLang="en-US" sz="3200"/>
              <a:t>の電源を入れてから</a:t>
            </a:r>
            <a:r>
              <a:rPr lang="en-US" altLang="ja-JP" sz="3200"/>
              <a:t>B</a:t>
            </a:r>
            <a:r>
              <a:rPr lang="ja-JP" altLang="en-US" sz="3200"/>
              <a:t>の電源を</a:t>
            </a:r>
            <a:endParaRPr lang="en-US" altLang="ja-JP" sz="3200"/>
          </a:p>
          <a:p>
            <a:r>
              <a:rPr kumimoji="1" lang="ja-JP" altLang="en-US" sz="3200"/>
              <a:t>入れないと</a:t>
            </a:r>
            <a:r>
              <a:rPr lang="en-US" altLang="ja-JP" sz="3200"/>
              <a:t>B</a:t>
            </a:r>
            <a:r>
              <a:rPr kumimoji="1" lang="ja-JP" altLang="en-US" sz="3200"/>
              <a:t>が壊れてしまう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192201E-33C8-3A48-8C2B-386DAFE5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717032"/>
            <a:ext cx="2751438" cy="197103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EC50D11-3D07-2049-BDC7-F1C8B845FBDF}"/>
              </a:ext>
            </a:extLst>
          </p:cNvPr>
          <p:cNvSpPr txBox="1"/>
          <p:nvPr/>
        </p:nvSpPr>
        <p:spPr>
          <a:xfrm>
            <a:off x="1547664" y="3212976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装置</a:t>
            </a:r>
            <a:r>
              <a:rPr kumimoji="1" lang="en-US" altLang="ja-JP" sz="3200"/>
              <a:t>A</a:t>
            </a:r>
            <a:endParaRPr kumimoji="1"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8CC3F1F-748C-2B48-9646-FDDC200B2255}"/>
              </a:ext>
            </a:extLst>
          </p:cNvPr>
          <p:cNvSpPr txBox="1"/>
          <p:nvPr/>
        </p:nvSpPr>
        <p:spPr>
          <a:xfrm>
            <a:off x="5508104" y="3140968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装置</a:t>
            </a:r>
            <a:r>
              <a:rPr kumimoji="1" lang="en-US" altLang="ja-JP" sz="3200"/>
              <a:t>B</a:t>
            </a:r>
            <a:endParaRPr kumimoji="1" lang="ja-JP" altLang="en-US" sz="3200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D6E0DB00-ADBD-B040-B5BA-1CFB49C177F6}"/>
              </a:ext>
            </a:extLst>
          </p:cNvPr>
          <p:cNvSpPr/>
          <p:nvPr/>
        </p:nvSpPr>
        <p:spPr>
          <a:xfrm>
            <a:off x="3851920" y="4221088"/>
            <a:ext cx="648072" cy="6286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F0EE1AC-89C7-E64C-B9F7-B920D170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789040"/>
            <a:ext cx="1819920" cy="181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5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7E1E8F-5BA6-2F42-802A-7952D9EDF6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ありがちな解決策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DBAC92A-E907-8D4B-852C-108034BA1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1052736"/>
            <a:ext cx="1455058" cy="126590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BB72A50-034A-9643-A179-089D2163B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573016"/>
            <a:ext cx="1800200" cy="25202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37B5EB-4A00-3E48-BBC3-F01F8ACCC2CD}"/>
              </a:ext>
            </a:extLst>
          </p:cNvPr>
          <p:cNvSpPr txBox="1"/>
          <p:nvPr/>
        </p:nvSpPr>
        <p:spPr>
          <a:xfrm>
            <a:off x="1691680" y="1340768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テプラ</a:t>
            </a:r>
            <a:r>
              <a:rPr lang="ja-JP" altLang="en-US" sz="4000"/>
              <a:t>による注意喚起</a:t>
            </a:r>
            <a:endParaRPr kumimoji="1" lang="ja-JP" altLang="en-US" sz="40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9A4EE8-A269-B64E-BB42-78A2F2BD7E89}"/>
              </a:ext>
            </a:extLst>
          </p:cNvPr>
          <p:cNvSpPr/>
          <p:nvPr/>
        </p:nvSpPr>
        <p:spPr>
          <a:xfrm>
            <a:off x="1331640" y="2564904"/>
            <a:ext cx="6768752" cy="9361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1AC374-A6E8-5B42-8B09-F9623637BE6C}"/>
              </a:ext>
            </a:extLst>
          </p:cNvPr>
          <p:cNvSpPr txBox="1"/>
          <p:nvPr/>
        </p:nvSpPr>
        <p:spPr>
          <a:xfrm>
            <a:off x="1475656" y="2636912"/>
            <a:ext cx="6643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/>
              <a:t>↓</a:t>
            </a:r>
            <a:r>
              <a:rPr lang="en-US" altLang="ja-JP" sz="4400"/>
              <a:t> </a:t>
            </a:r>
            <a:r>
              <a:rPr lang="ja-JP" altLang="en-US" sz="4400"/>
              <a:t>装置</a:t>
            </a:r>
            <a:r>
              <a:rPr lang="en-US" altLang="ja-JP" sz="4400"/>
              <a:t>B</a:t>
            </a:r>
            <a:r>
              <a:rPr lang="ja-JP" altLang="en-US" sz="4400"/>
              <a:t>の電源確認！！！</a:t>
            </a:r>
            <a:endParaRPr kumimoji="1" lang="ja-JP" altLang="en-US" sz="44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15CDDB-0857-284B-8F1F-11E10BF80D65}"/>
              </a:ext>
            </a:extLst>
          </p:cNvPr>
          <p:cNvSpPr/>
          <p:nvPr/>
        </p:nvSpPr>
        <p:spPr>
          <a:xfrm>
            <a:off x="2627784" y="4509120"/>
            <a:ext cx="5976664" cy="6480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A11015A-2701-9041-B2B2-60E6C007819C}"/>
              </a:ext>
            </a:extLst>
          </p:cNvPr>
          <p:cNvSpPr txBox="1"/>
          <p:nvPr/>
        </p:nvSpPr>
        <p:spPr>
          <a:xfrm>
            <a:off x="2627784" y="4509120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←</a:t>
            </a:r>
            <a:r>
              <a:rPr kumimoji="1" lang="en-US" altLang="ja-JP" sz="3600"/>
              <a:t>B</a:t>
            </a:r>
            <a:r>
              <a:rPr kumimoji="1" lang="ja-JP" altLang="en-US" sz="3600"/>
              <a:t>が上がるまで押さない！</a:t>
            </a:r>
          </a:p>
        </p:txBody>
      </p:sp>
    </p:spTree>
    <p:extLst>
      <p:ext uri="{BB962C8B-B14F-4D97-AF65-F5344CB8AC3E}">
        <p14:creationId xmlns:p14="http://schemas.microsoft.com/office/powerpoint/2010/main" val="1037988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B0831EC-64C6-D34F-BB76-73CDECB34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ありがちな解決策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CFFD3E4-637D-2546-9881-9C342D44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573016"/>
            <a:ext cx="1800200" cy="252028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6E4734-4BC2-704A-AC25-371534EEEA66}"/>
              </a:ext>
            </a:extLst>
          </p:cNvPr>
          <p:cNvSpPr/>
          <p:nvPr/>
        </p:nvSpPr>
        <p:spPr>
          <a:xfrm>
            <a:off x="1331640" y="2564904"/>
            <a:ext cx="6768752" cy="9361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6D6B0C0-68B8-A249-896F-09B538A2E19E}"/>
              </a:ext>
            </a:extLst>
          </p:cNvPr>
          <p:cNvSpPr txBox="1"/>
          <p:nvPr/>
        </p:nvSpPr>
        <p:spPr>
          <a:xfrm>
            <a:off x="1475656" y="2636912"/>
            <a:ext cx="6643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/>
              <a:t>↓</a:t>
            </a:r>
            <a:r>
              <a:rPr lang="en-US" altLang="ja-JP" sz="4400"/>
              <a:t> </a:t>
            </a:r>
            <a:r>
              <a:rPr lang="ja-JP" altLang="en-US" sz="4400"/>
              <a:t>装置</a:t>
            </a:r>
            <a:r>
              <a:rPr lang="en-US" altLang="ja-JP" sz="4400"/>
              <a:t>B</a:t>
            </a:r>
            <a:r>
              <a:rPr lang="ja-JP" altLang="en-US" sz="4400"/>
              <a:t>の電源確認！！！</a:t>
            </a:r>
            <a:endParaRPr kumimoji="1" lang="ja-JP" altLang="en-US" sz="4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C27FE3-DD84-8D43-ACA5-EE27201460E4}"/>
              </a:ext>
            </a:extLst>
          </p:cNvPr>
          <p:cNvSpPr txBox="1"/>
          <p:nvPr/>
        </p:nvSpPr>
        <p:spPr>
          <a:xfrm>
            <a:off x="179512" y="1340768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危機管理を人間の注意力に依存してはならない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8E3E50E-1F49-5440-9DF0-97F2489585BF}"/>
              </a:ext>
            </a:extLst>
          </p:cNvPr>
          <p:cNvSpPr/>
          <p:nvPr/>
        </p:nvSpPr>
        <p:spPr>
          <a:xfrm>
            <a:off x="2627784" y="4509120"/>
            <a:ext cx="5976664" cy="6480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551B454-8D1A-274D-B744-DFBB60766A91}"/>
              </a:ext>
            </a:extLst>
          </p:cNvPr>
          <p:cNvSpPr txBox="1"/>
          <p:nvPr/>
        </p:nvSpPr>
        <p:spPr>
          <a:xfrm>
            <a:off x="2627784" y="4509120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←</a:t>
            </a:r>
            <a:r>
              <a:rPr kumimoji="1" lang="en-US" altLang="ja-JP" sz="3600"/>
              <a:t>B</a:t>
            </a:r>
            <a:r>
              <a:rPr kumimoji="1" lang="ja-JP" altLang="en-US" sz="3600"/>
              <a:t>が上がるまで押さない！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38850C7-9294-8A44-9FBC-1A568FDFE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204864"/>
            <a:ext cx="3042196" cy="43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70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A3AB413-D23A-9849-A02E-6CB805C17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正しい解決策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847310-AE1F-2B4D-94D5-EF6DAE53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356992"/>
            <a:ext cx="830670" cy="73929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A2824F4-EDE2-164E-AFF4-0327B660E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9" y="4581128"/>
            <a:ext cx="2148325" cy="153898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1DF26D1-0026-1947-A867-6318C83B2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32061" y="2924944"/>
            <a:ext cx="1328482" cy="163004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FA27C6-9812-2046-B420-EA1BF71CDC46}"/>
              </a:ext>
            </a:extLst>
          </p:cNvPr>
          <p:cNvSpPr txBox="1"/>
          <p:nvPr/>
        </p:nvSpPr>
        <p:spPr>
          <a:xfrm>
            <a:off x="827584" y="1124744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「これを押せば良い」というボタンを一つ作る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E9E28FB-059B-9C46-9A8D-839CB68B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1844824"/>
            <a:ext cx="1819920" cy="1819920"/>
          </a:xfrm>
          <a:prstGeom prst="rect">
            <a:avLst/>
          </a:prstGeom>
        </p:spPr>
      </p:pic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2442043-118C-8647-8D90-936F5FBF24F7}"/>
              </a:ext>
            </a:extLst>
          </p:cNvPr>
          <p:cNvSpPr/>
          <p:nvPr/>
        </p:nvSpPr>
        <p:spPr>
          <a:xfrm>
            <a:off x="2051720" y="1772816"/>
            <a:ext cx="6984776" cy="4392488"/>
          </a:xfrm>
          <a:prstGeom prst="roundRect">
            <a:avLst>
              <a:gd name="adj" fmla="val 12543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2CB55D2-2214-344D-9070-6EE9A247E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8" y="2420888"/>
            <a:ext cx="2079476" cy="266599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984F9D2-2192-594B-A5F9-F7941A53E414}"/>
              </a:ext>
            </a:extLst>
          </p:cNvPr>
          <p:cNvSpPr txBox="1"/>
          <p:nvPr/>
        </p:nvSpPr>
        <p:spPr>
          <a:xfrm>
            <a:off x="3203848" y="5157192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とにかくボタンを押せば</a:t>
            </a:r>
            <a:endParaRPr kumimoji="1" lang="en-US" altLang="ja-JP" sz="2000"/>
          </a:p>
          <a:p>
            <a:r>
              <a:rPr kumimoji="1" lang="ja-JP" altLang="en-US" sz="2000"/>
              <a:t>よしなに解決してくれる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84168" y="5486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のひとつ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4970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5A5A8DC-4ABA-5041-A3B6-DAACA1B251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正しい解決策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6351EE3-6623-E74D-8191-E231E4BF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356992"/>
            <a:ext cx="830670" cy="7392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93FF01D-27FB-F645-A167-CE7C08A46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9" y="4581128"/>
            <a:ext cx="2148325" cy="15389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8598FE3-EF0A-004E-9225-4FBC2927B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32061" y="2924944"/>
            <a:ext cx="1328482" cy="163004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4AB161F-C03C-5445-BAC6-A4280061DB7F}"/>
              </a:ext>
            </a:extLst>
          </p:cNvPr>
          <p:cNvSpPr txBox="1"/>
          <p:nvPr/>
        </p:nvSpPr>
        <p:spPr>
          <a:xfrm>
            <a:off x="827584" y="1124744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「これを押せば良い」というボタンを一つ作る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EC5EE75-9A61-0D46-AFF6-702101534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2996952"/>
            <a:ext cx="1060512" cy="1414016"/>
          </a:xfrm>
          <a:prstGeom prst="rect">
            <a:avLst/>
          </a:prstGeom>
        </p:spPr>
      </p:pic>
      <p:sp>
        <p:nvSpPr>
          <p:cNvPr id="10" name="稲妻 9">
            <a:extLst>
              <a:ext uri="{FF2B5EF4-FFF2-40B4-BE49-F238E27FC236}">
                <a16:creationId xmlns:a16="http://schemas.microsoft.com/office/drawing/2014/main" id="{BE0DE6CB-DCFC-694B-9BE4-1FED5672032C}"/>
              </a:ext>
            </a:extLst>
          </p:cNvPr>
          <p:cNvSpPr/>
          <p:nvPr/>
        </p:nvSpPr>
        <p:spPr>
          <a:xfrm rot="18197218">
            <a:off x="2201890" y="3309414"/>
            <a:ext cx="730386" cy="925771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89071A-AFF8-D443-A606-CA018FF67FD7}"/>
              </a:ext>
            </a:extLst>
          </p:cNvPr>
          <p:cNvSpPr txBox="1"/>
          <p:nvPr/>
        </p:nvSpPr>
        <p:spPr>
          <a:xfrm>
            <a:off x="4788024" y="242088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装置</a:t>
            </a:r>
            <a:r>
              <a:rPr kumimoji="1" lang="en-US" altLang="ja-JP"/>
              <a:t>B</a:t>
            </a:r>
            <a:r>
              <a:rPr kumimoji="1" lang="ja-JP" altLang="en-US"/>
              <a:t>をチェック</a:t>
            </a:r>
            <a:endParaRPr kumimoji="1" lang="en-US" altLang="ja-JP"/>
          </a:p>
          <a:p>
            <a:r>
              <a:rPr lang="en-US" altLang="ja-JP"/>
              <a:t>OFF</a:t>
            </a:r>
            <a:r>
              <a:rPr lang="ja-JP" altLang="en-US"/>
              <a:t>なら電源</a:t>
            </a:r>
            <a:r>
              <a:rPr lang="en-US" altLang="ja-JP"/>
              <a:t>ON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2014988-ECC3-2A47-9A8A-1A956874FDC4}"/>
              </a:ext>
            </a:extLst>
          </p:cNvPr>
          <p:cNvSpPr txBox="1"/>
          <p:nvPr/>
        </p:nvSpPr>
        <p:spPr>
          <a:xfrm>
            <a:off x="4211960" y="4941168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装置</a:t>
            </a:r>
            <a:r>
              <a:rPr kumimoji="1" lang="en-US" altLang="ja-JP"/>
              <a:t>B</a:t>
            </a:r>
            <a:r>
              <a:rPr kumimoji="1" lang="ja-JP" altLang="en-US"/>
              <a:t>が立ち上がったら</a:t>
            </a:r>
            <a:endParaRPr kumimoji="1" lang="en-US" altLang="ja-JP"/>
          </a:p>
          <a:p>
            <a:r>
              <a:rPr lang="ja-JP" altLang="en-US"/>
              <a:t>装置</a:t>
            </a:r>
            <a:r>
              <a:rPr lang="en-US" altLang="ja-JP"/>
              <a:t>A</a:t>
            </a:r>
            <a:r>
              <a:rPr lang="ja-JP" altLang="en-US"/>
              <a:t>の電源</a:t>
            </a:r>
            <a:r>
              <a:rPr lang="en-US" altLang="ja-JP"/>
              <a:t>ON</a:t>
            </a:r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6A2B067D-A226-6947-9FDF-1B437AAB7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272" y="1844824"/>
            <a:ext cx="1819920" cy="1819920"/>
          </a:xfrm>
          <a:prstGeom prst="rect">
            <a:avLst/>
          </a:prstGeom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FFD6B491-2682-FE49-B802-3AB0A83E10E2}"/>
              </a:ext>
            </a:extLst>
          </p:cNvPr>
          <p:cNvSpPr/>
          <p:nvPr/>
        </p:nvSpPr>
        <p:spPr>
          <a:xfrm rot="19494752">
            <a:off x="4222640" y="2872943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35CC9E38-927D-A64C-BC4A-D614BB7EF2A8}"/>
              </a:ext>
            </a:extLst>
          </p:cNvPr>
          <p:cNvSpPr/>
          <p:nvPr/>
        </p:nvSpPr>
        <p:spPr>
          <a:xfrm rot="5400000">
            <a:off x="6650520" y="3870760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E6481F3F-6CFA-D743-8927-3D7DA9C2743B}"/>
              </a:ext>
            </a:extLst>
          </p:cNvPr>
          <p:cNvSpPr/>
          <p:nvPr/>
        </p:nvSpPr>
        <p:spPr>
          <a:xfrm>
            <a:off x="2051720" y="1772816"/>
            <a:ext cx="6984776" cy="4392488"/>
          </a:xfrm>
          <a:prstGeom prst="roundRect">
            <a:avLst>
              <a:gd name="adj" fmla="val 12543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8ABC5AA-26BC-3B46-8ECE-E6DB590E8471}"/>
              </a:ext>
            </a:extLst>
          </p:cNvPr>
          <p:cNvSpPr txBox="1"/>
          <p:nvPr/>
        </p:nvSpPr>
        <p:spPr>
          <a:xfrm>
            <a:off x="3347864" y="6309320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内部では依存関係を認識し、正しく処理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84168" y="5486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のひとつ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1560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80A660-E5DC-DC4E-80A7-59B39BE174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D8473A-72F2-F640-A74E-68125BD824B9}"/>
              </a:ext>
            </a:extLst>
          </p:cNvPr>
          <p:cNvSpPr txBox="1"/>
          <p:nvPr/>
        </p:nvSpPr>
        <p:spPr>
          <a:xfrm>
            <a:off x="251520" y="1196752"/>
            <a:ext cx="8494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Make</a:t>
            </a:r>
            <a:r>
              <a:rPr kumimoji="1" lang="ja-JP" altLang="en-US" sz="2400"/>
              <a:t>では、条件とコマンドを「ルール」として記述する</a:t>
            </a:r>
            <a:endParaRPr kumimoji="1" lang="en-US" altLang="ja-JP" sz="2400"/>
          </a:p>
          <a:p>
            <a:r>
              <a:rPr lang="ja-JP" altLang="en-US" sz="2400"/>
              <a:t>ルールは、ターゲット、前提条件、コマンドから構成される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0AC729-0F26-5645-A361-A0DE03BDC178}"/>
              </a:ext>
            </a:extLst>
          </p:cNvPr>
          <p:cNvSpPr txBox="1"/>
          <p:nvPr/>
        </p:nvSpPr>
        <p:spPr>
          <a:xfrm>
            <a:off x="1835696" y="2204864"/>
            <a:ext cx="5456943" cy="132343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rgbClr val="00B050"/>
                </a:solidFill>
              </a:rPr>
              <a:t>ターゲット</a:t>
            </a:r>
            <a:r>
              <a:rPr kumimoji="1" lang="ja-JP" altLang="en-US" sz="4000"/>
              <a:t>：</a:t>
            </a:r>
            <a:r>
              <a:rPr lang="en-US" altLang="ja-JP" sz="4000"/>
              <a:t> </a:t>
            </a:r>
            <a:r>
              <a:rPr lang="ja-JP" altLang="en-US" sz="4000">
                <a:solidFill>
                  <a:srgbClr val="FFC000"/>
                </a:solidFill>
              </a:rPr>
              <a:t>前提条件</a:t>
            </a:r>
            <a:endParaRPr lang="en-US" altLang="ja-JP" sz="4000">
              <a:solidFill>
                <a:srgbClr val="FFC000"/>
              </a:solidFill>
            </a:endParaRPr>
          </a:p>
          <a:p>
            <a:r>
              <a:rPr kumimoji="1" lang="en-US" altLang="ja-JP" sz="4000"/>
              <a:t>	</a:t>
            </a:r>
            <a:r>
              <a:rPr kumimoji="1" lang="ja-JP" altLang="en-US" sz="4000">
                <a:solidFill>
                  <a:srgbClr val="0070C0"/>
                </a:solidFill>
              </a:rPr>
              <a:t>コマンド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96E1B17-2B1D-2642-8E42-E419120F9D30}"/>
              </a:ext>
            </a:extLst>
          </p:cNvPr>
          <p:cNvSpPr/>
          <p:nvPr/>
        </p:nvSpPr>
        <p:spPr>
          <a:xfrm>
            <a:off x="395536" y="4077072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4D01C42-34D4-AA48-8BF3-815960C20112}"/>
              </a:ext>
            </a:extLst>
          </p:cNvPr>
          <p:cNvSpPr txBox="1"/>
          <p:nvPr/>
        </p:nvSpPr>
        <p:spPr>
          <a:xfrm>
            <a:off x="2699792" y="414908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実現したいこと、作りたいもの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F3B9664-8087-0F4A-9FB6-6FF74D60D08F}"/>
              </a:ext>
            </a:extLst>
          </p:cNvPr>
          <p:cNvSpPr/>
          <p:nvPr/>
        </p:nvSpPr>
        <p:spPr>
          <a:xfrm>
            <a:off x="395536" y="486916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DF7288A-6084-1748-9EE4-28B752E00CA5}"/>
              </a:ext>
            </a:extLst>
          </p:cNvPr>
          <p:cNvSpPr txBox="1"/>
          <p:nvPr/>
        </p:nvSpPr>
        <p:spPr>
          <a:xfrm>
            <a:off x="2699792" y="494116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実現していなければならないこと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5DA1FC-F2C4-AC47-AC81-F04482EC2CBA}"/>
              </a:ext>
            </a:extLst>
          </p:cNvPr>
          <p:cNvSpPr/>
          <p:nvPr/>
        </p:nvSpPr>
        <p:spPr>
          <a:xfrm>
            <a:off x="395536" y="587727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7AD5780-9986-BF4F-B288-F2EF4E3E0D27}"/>
              </a:ext>
            </a:extLst>
          </p:cNvPr>
          <p:cNvSpPr txBox="1"/>
          <p:nvPr/>
        </p:nvSpPr>
        <p:spPr>
          <a:xfrm>
            <a:off x="2699792" y="5733256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前提条件が満たされているとき、</a:t>
            </a:r>
            <a:endParaRPr kumimoji="1" lang="en-US" altLang="ja-JP" sz="2400"/>
          </a:p>
          <a:p>
            <a:r>
              <a:rPr lang="ja-JP" altLang="en-US" sz="2400"/>
              <a:t>ターゲットを作るために必要なこと</a:t>
            </a:r>
            <a:endParaRPr kumimoji="1" lang="ja-JP" altLang="en-US" sz="240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C540A1E-7192-4A49-8E38-5DB3EB09C2E9}"/>
              </a:ext>
            </a:extLst>
          </p:cNvPr>
          <p:cNvCxnSpPr/>
          <p:nvPr/>
        </p:nvCxnSpPr>
        <p:spPr>
          <a:xfrm>
            <a:off x="1835696" y="314096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2BECF1A-A99A-234E-A8D7-334A7ED599F9}"/>
              </a:ext>
            </a:extLst>
          </p:cNvPr>
          <p:cNvSpPr txBox="1"/>
          <p:nvPr/>
        </p:nvSpPr>
        <p:spPr>
          <a:xfrm>
            <a:off x="1979712" y="31316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タブ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0383021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日常使う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2514</TotalTime>
  <Words>2155</Words>
  <Application>Microsoft Office PowerPoint</Application>
  <PresentationFormat>画面に合わせる (4:3)</PresentationFormat>
  <Paragraphs>352</Paragraphs>
  <Slides>37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3" baseType="lpstr">
      <vt:lpstr>HGｺﾞｼｯｸE</vt:lpstr>
      <vt:lpstr>Menlo</vt:lpstr>
      <vt:lpstr>游ゴシック</vt:lpstr>
      <vt:lpstr>Arial</vt:lpstr>
      <vt:lpstr>Consolas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570</cp:revision>
  <dcterms:created xsi:type="dcterms:W3CDTF">2019-01-02T05:23:01Z</dcterms:created>
  <dcterms:modified xsi:type="dcterms:W3CDTF">2022-05-23T07:54:33Z</dcterms:modified>
</cp:coreProperties>
</file>